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58" r:id="rId4"/>
    <p:sldId id="257" r:id="rId5"/>
    <p:sldId id="259" r:id="rId6"/>
    <p:sldId id="271" r:id="rId7"/>
    <p:sldId id="270" r:id="rId8"/>
    <p:sldId id="273" r:id="rId9"/>
    <p:sldId id="274" r:id="rId10"/>
    <p:sldId id="260" r:id="rId11"/>
    <p:sldId id="261" r:id="rId12"/>
    <p:sldId id="267" r:id="rId13"/>
    <p:sldId id="262" r:id="rId14"/>
    <p:sldId id="263" r:id="rId15"/>
    <p:sldId id="264" r:id="rId16"/>
    <p:sldId id="265" r:id="rId17"/>
    <p:sldId id="268" r:id="rId18"/>
    <p:sldId id="269" r:id="rId19"/>
    <p:sldId id="266" r:id="rId20"/>
  </p:sldIdLst>
  <p:sldSz cx="9144000" cy="6858000" type="screen4x3"/>
  <p:notesSz cx="6858000" cy="9144000"/>
  <p:custDataLst>
    <p:tags r:id="rId22"/>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384"/>
    <a:srgbClr val="F2F2F2"/>
    <a:srgbClr val="33A7D7"/>
    <a:srgbClr val="F68B1F"/>
    <a:srgbClr val="F5F945"/>
    <a:srgbClr val="F7E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3" autoAdjust="0"/>
    <p:restoredTop sz="94834" autoAdjust="0"/>
  </p:normalViewPr>
  <p:slideViewPr>
    <p:cSldViewPr>
      <p:cViewPr varScale="1">
        <p:scale>
          <a:sx n="70" d="100"/>
          <a:sy n="70" d="100"/>
        </p:scale>
        <p:origin x="12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4FDB8-174F-4592-A2DE-759982C99204}" type="datetimeFigureOut">
              <a:rPr lang="hu-HU" smtClean="0"/>
              <a:t>2016.04.28.</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7772A-4F8C-4CB2-930E-76443887C3C1}" type="slidenum">
              <a:rPr lang="hu-HU" smtClean="0"/>
              <a:t>‹#›</a:t>
            </a:fld>
            <a:endParaRPr lang="hu-HU"/>
          </a:p>
        </p:txBody>
      </p:sp>
    </p:spTree>
    <p:extLst>
      <p:ext uri="{BB962C8B-B14F-4D97-AF65-F5344CB8AC3E}">
        <p14:creationId xmlns:p14="http://schemas.microsoft.com/office/powerpoint/2010/main" val="1666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0D97772A-4F8C-4CB2-930E-76443887C3C1}" type="slidenum">
              <a:rPr lang="hu-HU" smtClean="0"/>
              <a:t>6</a:t>
            </a:fld>
            <a:endParaRPr lang="hu-HU"/>
          </a:p>
        </p:txBody>
      </p:sp>
    </p:spTree>
    <p:extLst>
      <p:ext uri="{BB962C8B-B14F-4D97-AF65-F5344CB8AC3E}">
        <p14:creationId xmlns:p14="http://schemas.microsoft.com/office/powerpoint/2010/main" val="426292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0D97772A-4F8C-4CB2-930E-76443887C3C1}" type="slidenum">
              <a:rPr lang="hu-HU" smtClean="0"/>
              <a:t>9</a:t>
            </a:fld>
            <a:endParaRPr lang="hu-HU"/>
          </a:p>
        </p:txBody>
      </p:sp>
    </p:spTree>
    <p:extLst>
      <p:ext uri="{BB962C8B-B14F-4D97-AF65-F5344CB8AC3E}">
        <p14:creationId xmlns:p14="http://schemas.microsoft.com/office/powerpoint/2010/main" val="131873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B887EF2-CEA3-480E-B4F2-F3270EEE1D53}" type="datetimeFigureOut">
              <a:rPr lang="hu-HU" smtClean="0"/>
              <a:t>2016.04.28.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B887EF2-CEA3-480E-B4F2-F3270EEE1D53}" type="datetimeFigureOut">
              <a:rPr lang="hu-HU" smtClean="0"/>
              <a:t>2016.04.28.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B887EF2-CEA3-480E-B4F2-F3270EEE1D53}" type="datetimeFigureOut">
              <a:rPr lang="hu-HU" smtClean="0"/>
              <a:t>2016.04.28.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B887EF2-CEA3-480E-B4F2-F3270EEE1D53}" type="datetimeFigureOut">
              <a:rPr lang="hu-HU" smtClean="0"/>
              <a:t>2016.04.28.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B887EF2-CEA3-480E-B4F2-F3270EEE1D53}" type="datetimeFigureOut">
              <a:rPr lang="hu-HU" smtClean="0"/>
              <a:t>2016.04.28.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3B887EF2-CEA3-480E-B4F2-F3270EEE1D53}" type="datetimeFigureOut">
              <a:rPr lang="hu-HU" smtClean="0"/>
              <a:t>2016.04.28.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3B887EF2-CEA3-480E-B4F2-F3270EEE1D53}" type="datetimeFigureOut">
              <a:rPr lang="hu-HU" smtClean="0"/>
              <a:t>2016.04.28.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3B887EF2-CEA3-480E-B4F2-F3270EEE1D53}" type="datetimeFigureOut">
              <a:rPr lang="hu-HU" smtClean="0"/>
              <a:t>2016.04.28.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B887EF2-CEA3-480E-B4F2-F3270EEE1D53}" type="datetimeFigureOut">
              <a:rPr lang="hu-HU" smtClean="0"/>
              <a:t>2016.04.28.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B887EF2-CEA3-480E-B4F2-F3270EEE1D53}" type="datetimeFigureOut">
              <a:rPr lang="hu-HU" smtClean="0"/>
              <a:t>2016.04.28.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B887EF2-CEA3-480E-B4F2-F3270EEE1D53}" type="datetimeFigureOut">
              <a:rPr lang="hu-HU" smtClean="0"/>
              <a:t>2016.04.28.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8AC46B1-60FF-4ABA-A850-D05E637C941A}"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87EF2-CEA3-480E-B4F2-F3270EEE1D53}" type="datetimeFigureOut">
              <a:rPr lang="hu-HU" smtClean="0"/>
              <a:t>2016.04.28.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C46B1-60FF-4ABA-A850-D05E637C941A}"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lySnQRmQbi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youtube.com/watch?v=GUjYrdJh7gE" TargetMode="External"/><Relationship Id="rId4" Type="http://schemas.openxmlformats.org/officeDocument/2006/relationships/hyperlink" Target="https://www.youtube.com/watch?v=bQJi7x765U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hyperlink" Target="mailto:andrej@kodolanyi.hu"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2571"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8" name="Kép 7"/>
          <p:cNvPicPr>
            <a:picLocks noChangeAspect="1"/>
          </p:cNvPicPr>
          <p:nvPr/>
        </p:nvPicPr>
        <p:blipFill rotWithShape="1">
          <a:blip r:embed="rId2">
            <a:extLst>
              <a:ext uri="{28A0092B-C50C-407E-A947-70E740481C1C}">
                <a14:useLocalDpi xmlns:a14="http://schemas.microsoft.com/office/drawing/2010/main" val="0"/>
              </a:ext>
            </a:extLst>
          </a:blip>
          <a:srcRect l="9822" r="-4"/>
          <a:stretch/>
        </p:blipFill>
        <p:spPr>
          <a:xfrm>
            <a:off x="4500000" y="1260316"/>
            <a:ext cx="4644000" cy="5597684"/>
          </a:xfrm>
          <a:prstGeom prst="rect">
            <a:avLst/>
          </a:prstGeom>
        </p:spPr>
      </p:pic>
      <p:sp>
        <p:nvSpPr>
          <p:cNvPr id="4" name="Téglalap 3"/>
          <p:cNvSpPr/>
          <p:nvPr/>
        </p:nvSpPr>
        <p:spPr>
          <a:xfrm>
            <a:off x="0" y="0"/>
            <a:ext cx="9144000" cy="1340768"/>
          </a:xfrm>
          <a:prstGeom prst="rect">
            <a:avLst/>
          </a:prstGeom>
          <a:gradFill flip="none" rotWithShape="1">
            <a:gsLst>
              <a:gs pos="14000">
                <a:srgbClr val="33A7D7">
                  <a:shade val="30000"/>
                  <a:satMod val="115000"/>
                </a:srgbClr>
              </a:gs>
              <a:gs pos="33000">
                <a:srgbClr val="F68B1F"/>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216558" y="124673"/>
            <a:ext cx="6198094" cy="1091422"/>
          </a:xfrm>
        </p:spPr>
        <p:txBody>
          <a:bodyPr>
            <a:noAutofit/>
          </a:bodyPr>
          <a:lstStyle/>
          <a:p>
            <a:pPr algn="l"/>
            <a:r>
              <a:rPr lang="hu-HU"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MASTER’S IN TOURISM MANAGEMENT</a:t>
            </a:r>
            <a:br>
              <a:rPr lang="hu-HU"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u-HU"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DOUBLE DEGREE PROGRAM</a:t>
            </a:r>
            <a:endParaRPr lang="hu-HU"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560492" y="1916832"/>
            <a:ext cx="3651468" cy="4680520"/>
          </a:xfrm>
        </p:spPr>
        <p:txBody>
          <a:bodyPr>
            <a:normAutofit fontScale="77500" lnSpcReduction="20000"/>
          </a:bodyPr>
          <a:lstStyle/>
          <a:p>
            <a:pPr marL="0" indent="0">
              <a:lnSpc>
                <a:spcPct val="120000"/>
              </a:lnSpc>
              <a:spcBef>
                <a:spcPts val="2400"/>
              </a:spcBef>
              <a:buNone/>
            </a:pP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MSc</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Management is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designed</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develop</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your</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skills</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knowledge</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fast</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changing</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dynamic</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global</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industry</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through</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problem-based</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thinking</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international</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orientation</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p>
          <a:p>
            <a:pPr marL="0" indent="0">
              <a:lnSpc>
                <a:spcPct val="120000"/>
              </a:lnSpc>
              <a:spcBef>
                <a:spcPts val="2400"/>
              </a:spcBef>
              <a:buNone/>
            </a:pP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You’ll</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have</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opportunity</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be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involved</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practical</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development</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projects</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research</a:t>
            </a:r>
            <a:r>
              <a:rPr lang="hu-HU" sz="28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8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activities</a:t>
            </a:r>
            <a:endParaRPr lang="hu-HU" sz="28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190955"/>
            <a:ext cx="1729348" cy="920171"/>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32656"/>
            <a:ext cx="672537" cy="672537"/>
          </a:xfrm>
          <a:prstGeom prst="rect">
            <a:avLst/>
          </a:prstGeom>
        </p:spPr>
      </p:pic>
      <p:pic>
        <p:nvPicPr>
          <p:cNvPr id="9" name="Kép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2060848"/>
            <a:ext cx="216024" cy="216024"/>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5013176"/>
            <a:ext cx="216024" cy="2160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églalap 3"/>
          <p:cNvSpPr/>
          <p:nvPr/>
        </p:nvSpPr>
        <p:spPr>
          <a:xfrm>
            <a:off x="0" y="0"/>
            <a:ext cx="9144000" cy="1051200"/>
          </a:xfrm>
          <a:prstGeom prst="rect">
            <a:avLst/>
          </a:prstGeom>
          <a:gradFill flip="none" rotWithShape="1">
            <a:gsLst>
              <a:gs pos="19000">
                <a:srgbClr val="33A7D7">
                  <a:shade val="30000"/>
                  <a:satMod val="115000"/>
                </a:srgbClr>
              </a:gs>
              <a:gs pos="37000">
                <a:srgbClr val="F68B1F"/>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652" y="60557"/>
            <a:ext cx="1729348" cy="920171"/>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87" y="236183"/>
            <a:ext cx="672537" cy="672537"/>
          </a:xfrm>
          <a:prstGeom prst="rect">
            <a:avLst/>
          </a:prstGeom>
        </p:spPr>
      </p:pic>
      <p:sp>
        <p:nvSpPr>
          <p:cNvPr id="2" name="Cím 1"/>
          <p:cNvSpPr>
            <a:spLocks noGrp="1"/>
          </p:cNvSpPr>
          <p:nvPr>
            <p:ph type="title"/>
          </p:nvPr>
        </p:nvSpPr>
        <p:spPr>
          <a:xfrm>
            <a:off x="1403648" y="53752"/>
            <a:ext cx="6120680" cy="997448"/>
          </a:xfrm>
        </p:spPr>
        <p:txBody>
          <a:bodyPr>
            <a:normAutofit fontScale="90000"/>
          </a:bodyPr>
          <a:lstStyle/>
          <a:p>
            <a:pPr algn="l"/>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KJU’s </a:t>
            </a:r>
            <a:r>
              <a:rPr lang="hu-H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GB"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dded</a:t>
            </a:r>
            <a:r>
              <a:rPr lang="en-GB"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u-HU" sz="32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en-GB"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alue</a:t>
            </a:r>
            <a:r>
              <a:rPr lang="hu-H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u-H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3200" dirty="0">
                <a:solidFill>
                  <a:schemeClr val="bg1"/>
                </a:solidFill>
                <a:latin typeface="Tahoma" panose="020B0604030504040204" pitchFamily="34" charset="0"/>
                <a:ea typeface="Tahoma" panose="020B0604030504040204" pitchFamily="34" charset="0"/>
                <a:cs typeface="Tahoma" panose="020B0604030504040204" pitchFamily="34" charset="0"/>
              </a:rPr>
              <a:t>Tourism in Hungary</a:t>
            </a:r>
            <a:endParaRPr lang="hu-HU"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426368" y="1287383"/>
            <a:ext cx="8466112" cy="4133056"/>
          </a:xfrm>
        </p:spPr>
        <p:txBody>
          <a:bodyPr>
            <a:normAutofit fontScale="47500" lnSpcReduction="20000"/>
          </a:bodyPr>
          <a:lstStyle/>
          <a:p>
            <a:pPr marL="0" indent="0" fontAlgn="t">
              <a:lnSpc>
                <a:spcPct val="120000"/>
              </a:lnSpc>
              <a:spcBef>
                <a:spcPts val="1200"/>
              </a:spcBef>
              <a:buNone/>
            </a:pP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 </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 Hungary is not only a key economic activity, but its quality-of-life-enhancing role has also been recognised by the government in the National Tourism Strategy, which reflects the country’s far-sighted approach to tourism development. </a:t>
            </a:r>
            <a:endPar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fontAlgn="t">
              <a:lnSpc>
                <a:spcPct val="120000"/>
              </a:lnSpc>
              <a:spcBef>
                <a:spcPts val="1200"/>
              </a:spcBef>
              <a:buNone/>
            </a:pP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Due </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 Hungary’s central geopolitical and cultural position within Europe, it is the perfect place if you want to understand both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Western and Eastern European tourism trends</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attitudes and motivations, and you want to gain experiences that prepare you to successfully cope with challenges in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multicultural environments</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fontAlgn="t">
              <a:lnSpc>
                <a:spcPct val="120000"/>
              </a:lnSpc>
              <a:spcBef>
                <a:spcPts val="1200"/>
              </a:spcBef>
              <a:buNone/>
            </a:pP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Health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 based on a natural wealth of geothermal springs</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a mix of old traditions and modern methods, is particularly developed: Hungary is market leader in Europe in the field of dental tourism, and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Budapest is undoubtedly the spa capital of Europe</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with an abundant supply of health and wellness spas. </a:t>
            </a:r>
            <a:endPar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fontAlgn="t">
              <a:lnSpc>
                <a:spcPct val="120000"/>
              </a:lnSpc>
              <a:spcBef>
                <a:spcPts val="1200"/>
              </a:spcBef>
              <a:buNone/>
            </a:pPr>
            <a:r>
              <a:rPr lang="en-GB"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Cultural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is also well-developed: for example, the </a:t>
            </a:r>
            <a:r>
              <a:rPr lang="en-GB"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Sziget</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Festival</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won the </a:t>
            </a:r>
            <a:r>
              <a:rPr lang="en-GB"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Best European Major Festival</a:t>
            </a:r>
            <a:r>
              <a:rPr lang="en-GB"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award in 2011, and the A38 Ship, a popular live music venue, has been voted as the best bar in the world by Lonely Planet readers.</a:t>
            </a:r>
            <a:endParaRPr lang="hu-HU"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20000"/>
              </a:lnSpc>
              <a:spcBef>
                <a:spcPts val="1200"/>
              </a:spcBef>
              <a:buNone/>
            </a:pPr>
            <a:r>
              <a:rPr lang="hu-HU" dirty="0">
                <a:hlinkClick r:id="rId4"/>
              </a:rPr>
              <a:t>https://</a:t>
            </a:r>
            <a:r>
              <a:rPr lang="hu-HU" dirty="0" smtClean="0">
                <a:hlinkClick r:id="rId4"/>
              </a:rPr>
              <a:t>www.youtube.com/watch?v=lySnQRmQbiM</a:t>
            </a:r>
            <a:endParaRPr lang="hu-HU" dirty="0" smtClean="0"/>
          </a:p>
          <a:p>
            <a:endParaRPr lang="hu-HU" dirty="0"/>
          </a:p>
        </p:txBody>
      </p:sp>
      <p:pic>
        <p:nvPicPr>
          <p:cNvPr id="8" name="Kép 7"/>
          <p:cNvPicPr>
            <a:picLocks noChangeAspect="1"/>
          </p:cNvPicPr>
          <p:nvPr/>
        </p:nvPicPr>
        <p:blipFill rotWithShape="1">
          <a:blip r:embed="rId5">
            <a:extLst>
              <a:ext uri="{28A0092B-C50C-407E-A947-70E740481C1C}">
                <a14:useLocalDpi xmlns:a14="http://schemas.microsoft.com/office/drawing/2010/main" val="0"/>
              </a:ext>
            </a:extLst>
          </a:blip>
          <a:srcRect t="-2" b="39251"/>
          <a:stretch/>
        </p:blipFill>
        <p:spPr>
          <a:xfrm>
            <a:off x="0" y="5276625"/>
            <a:ext cx="9144000" cy="158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479958" y="2069866"/>
            <a:ext cx="8135122" cy="1296143"/>
          </a:xfrm>
        </p:spPr>
        <p:txBody>
          <a:bodyPr>
            <a:normAutofit fontScale="70000" lnSpcReduction="20000"/>
          </a:bodyPr>
          <a:lstStyle/>
          <a:p>
            <a:pPr marL="0" indent="0" algn="just">
              <a:lnSpc>
                <a:spcPct val="120000"/>
              </a:lnSpc>
              <a:buNone/>
            </a:pP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With</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over</a:t>
            </a:r>
            <a:r>
              <a:rPr lang="en-US" sz="2400" dirty="0" smtClean="0">
                <a:latin typeface="Roboto Light" panose="02000000000000000000" pitchFamily="2" charset="0"/>
                <a:ea typeface="Roboto Light" panose="02000000000000000000" pitchFamily="2" charset="0"/>
                <a:cs typeface="Roboto Light" panose="02000000000000000000" pitchFamily="2" charset="0"/>
              </a:rPr>
              <a:t>  </a:t>
            </a:r>
            <a:r>
              <a:rPr lang="en-US" sz="2400" dirty="0">
                <a:latin typeface="Roboto Light" panose="02000000000000000000" pitchFamily="2" charset="0"/>
                <a:ea typeface="Roboto Light" panose="02000000000000000000" pitchFamily="2" charset="0"/>
                <a:cs typeface="Roboto Light" panose="02000000000000000000" pitchFamily="2" charset="0"/>
              </a:rPr>
              <a:t>20 years  of experience in  teaching and  researching the complex aspects of </a:t>
            </a:r>
            <a:r>
              <a:rPr lang="en-US" sz="2400" dirty="0" smtClean="0">
                <a:latin typeface="Roboto Light" panose="02000000000000000000" pitchFamily="2" charset="0"/>
                <a:ea typeface="Roboto Light" panose="02000000000000000000" pitchFamily="2" charset="0"/>
                <a:cs typeface="Roboto Light" panose="02000000000000000000" pitchFamily="2" charset="0"/>
              </a:rPr>
              <a:t>tourism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our</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en-US" sz="2400" dirty="0" smtClean="0">
                <a:latin typeface="Roboto Light" panose="02000000000000000000" pitchFamily="2" charset="0"/>
                <a:ea typeface="Roboto Light" panose="02000000000000000000" pitchFamily="2" charset="0"/>
                <a:cs typeface="Roboto Light" panose="02000000000000000000" pitchFamily="2" charset="0"/>
              </a:rPr>
              <a:t>professors </a:t>
            </a:r>
            <a:r>
              <a:rPr lang="en-US" sz="2400" dirty="0">
                <a:latin typeface="Roboto Light" panose="02000000000000000000" pitchFamily="2" charset="0"/>
                <a:ea typeface="Roboto Light" panose="02000000000000000000" pitchFamily="2" charset="0"/>
                <a:cs typeface="Roboto Light" panose="02000000000000000000" pitchFamily="2" charset="0"/>
              </a:rPr>
              <a:t>have worked in various fields in the industry </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en-US" sz="2400" dirty="0" smtClean="0">
                <a:latin typeface="Roboto Light" panose="02000000000000000000" pitchFamily="2" charset="0"/>
                <a:ea typeface="Roboto Light" panose="02000000000000000000" pitchFamily="2" charset="0"/>
                <a:cs typeface="Roboto Light" panose="02000000000000000000" pitchFamily="2" charset="0"/>
              </a:rPr>
              <a:t>have</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collaborated</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in</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several</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national</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and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trans-national</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projects</a:t>
            </a:r>
            <a:r>
              <a:rPr lang="hu-HU" sz="2400" dirty="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and</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are</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acknowledged</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memebers</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of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the</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international</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professional</a:t>
            </a:r>
            <a:r>
              <a:rPr lang="hu-HU" sz="2400" dirty="0" smtClean="0">
                <a:latin typeface="Roboto Light" panose="02000000000000000000" pitchFamily="2" charset="0"/>
                <a:ea typeface="Roboto Light" panose="02000000000000000000" pitchFamily="2" charset="0"/>
                <a:cs typeface="Roboto Light" panose="02000000000000000000" pitchFamily="2" charset="0"/>
              </a:rPr>
              <a:t> </a:t>
            </a:r>
            <a:r>
              <a:rPr lang="hu-HU" sz="2400" dirty="0" err="1" smtClean="0">
                <a:latin typeface="Roboto Light" panose="02000000000000000000" pitchFamily="2" charset="0"/>
                <a:ea typeface="Roboto Light" panose="02000000000000000000" pitchFamily="2" charset="0"/>
                <a:cs typeface="Roboto Light" panose="02000000000000000000" pitchFamily="2" charset="0"/>
              </a:rPr>
              <a:t>community</a:t>
            </a:r>
            <a:r>
              <a:rPr lang="hu-HU" sz="2400" dirty="0" smtClean="0">
                <a:latin typeface="Roboto Light" panose="02000000000000000000" pitchFamily="2" charset="0"/>
                <a:ea typeface="Roboto Light" panose="02000000000000000000" pitchFamily="2" charset="0"/>
                <a:cs typeface="Roboto Light" panose="02000000000000000000" pitchFamily="2" charset="0"/>
              </a:rPr>
              <a:t>.</a:t>
            </a:r>
          </a:p>
        </p:txBody>
      </p:sp>
      <p:sp>
        <p:nvSpPr>
          <p:cNvPr id="7" name="Téglalap 6"/>
          <p:cNvSpPr/>
          <p:nvPr/>
        </p:nvSpPr>
        <p:spPr>
          <a:xfrm>
            <a:off x="0" y="0"/>
            <a:ext cx="9144000" cy="1051200"/>
          </a:xfrm>
          <a:prstGeom prst="rect">
            <a:avLst/>
          </a:prstGeom>
          <a:gradFill flip="none" rotWithShape="1">
            <a:gsLst>
              <a:gs pos="19000">
                <a:srgbClr val="33A7D7">
                  <a:shade val="30000"/>
                  <a:satMod val="115000"/>
                </a:srgbClr>
              </a:gs>
              <a:gs pos="37000">
                <a:srgbClr val="F68B1F"/>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652" y="60557"/>
            <a:ext cx="1729348" cy="920171"/>
          </a:xfrm>
          <a:prstGeom prst="rect">
            <a:avLst/>
          </a:prstGeom>
        </p:spPr>
      </p:pic>
      <p:sp>
        <p:nvSpPr>
          <p:cNvPr id="2" name="Cím 1"/>
          <p:cNvSpPr>
            <a:spLocks noGrp="1"/>
          </p:cNvSpPr>
          <p:nvPr>
            <p:ph type="title"/>
          </p:nvPr>
        </p:nvSpPr>
        <p:spPr>
          <a:xfrm>
            <a:off x="1135726" y="230871"/>
            <a:ext cx="7128792" cy="584262"/>
          </a:xfrm>
        </p:spPr>
        <p:txBody>
          <a:bodyPr>
            <a:noAutofit/>
          </a:bodyPr>
          <a:lstStyle/>
          <a:p>
            <a:pPr algn="l"/>
            <a:r>
              <a:rPr lang="en-GB" sz="2900" b="1" dirty="0">
                <a:solidFill>
                  <a:schemeClr val="bg1"/>
                </a:solidFill>
                <a:latin typeface="Tahoma" panose="020B0604030504040204" pitchFamily="34" charset="0"/>
                <a:ea typeface="Tahoma" panose="020B0604030504040204" pitchFamily="34" charset="0"/>
                <a:cs typeface="Tahoma" panose="020B0604030504040204" pitchFamily="34" charset="0"/>
              </a:rPr>
              <a:t>KJU’s </a:t>
            </a:r>
            <a:r>
              <a:rPr lang="hu-HU" sz="29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GB" sz="29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dded</a:t>
            </a:r>
            <a:r>
              <a:rPr lang="en-GB" sz="29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u-HU" sz="29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en-GB" sz="29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alue</a:t>
            </a:r>
            <a:endParaRPr lang="hu-HU" sz="29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94" y="195151"/>
            <a:ext cx="612616" cy="612616"/>
          </a:xfrm>
          <a:prstGeom prst="rect">
            <a:avLst/>
          </a:prstGeom>
        </p:spPr>
      </p:pic>
      <p:sp>
        <p:nvSpPr>
          <p:cNvPr id="5" name="Szövegdoboz 4"/>
          <p:cNvSpPr txBox="1"/>
          <p:nvPr/>
        </p:nvSpPr>
        <p:spPr>
          <a:xfrm>
            <a:off x="397318" y="1149530"/>
            <a:ext cx="6139008" cy="830997"/>
          </a:xfrm>
          <a:prstGeom prst="rect">
            <a:avLst/>
          </a:prstGeom>
          <a:noFill/>
        </p:spPr>
        <p:txBody>
          <a:bodyPr wrap="square" rtlCol="0">
            <a:spAutoFit/>
          </a:bodyPr>
          <a:lstStyle/>
          <a:p>
            <a:r>
              <a:rPr lang="hu-HU" sz="2400"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Institue</a:t>
            </a:r>
            <a:r>
              <a:rPr lang="hu-HU"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400"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for</a:t>
            </a:r>
            <a:r>
              <a:rPr lang="hu-HU"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Business </a:t>
            </a:r>
            <a:r>
              <a:rPr lang="hu-HU" sz="2400"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&amp;Tourism</a:t>
            </a:r>
            <a:r>
              <a:rPr lang="hu-HU"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400"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Studies</a:t>
            </a:r>
            <a:r>
              <a:rPr lang="hu-HU"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hu-HU"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hu-HU" sz="2400" b="1"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Expertise</a:t>
            </a:r>
            <a:endParaRPr lang="hu-HU"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6" name="Táblázat 5"/>
          <p:cNvGraphicFramePr>
            <a:graphicFrameLocks noGrp="1"/>
          </p:cNvGraphicFramePr>
          <p:nvPr>
            <p:extLst>
              <p:ext uri="{D42A27DB-BD31-4B8C-83A1-F6EECF244321}">
                <p14:modId xmlns:p14="http://schemas.microsoft.com/office/powerpoint/2010/main" val="2660501748"/>
              </p:ext>
            </p:extLst>
          </p:nvPr>
        </p:nvGraphicFramePr>
        <p:xfrm>
          <a:off x="514894" y="3356992"/>
          <a:ext cx="8114211" cy="3459440"/>
        </p:xfrm>
        <a:graphic>
          <a:graphicData uri="http://schemas.openxmlformats.org/drawingml/2006/table">
            <a:tbl>
              <a:tblPr firstRow="1" bandRow="1">
                <a:tableStyleId>{5C22544A-7EE6-4342-B048-85BDC9FD1C3A}</a:tableStyleId>
              </a:tblPr>
              <a:tblGrid>
                <a:gridCol w="2704737"/>
                <a:gridCol w="2704737"/>
                <a:gridCol w="2704737"/>
              </a:tblGrid>
              <a:tr h="2016224">
                <a:tc>
                  <a:txBody>
                    <a:bodyPr/>
                    <a:lstStyle/>
                    <a:p>
                      <a:pPr algn="ctr"/>
                      <a:endParaRPr lang="hu-HU" dirty="0">
                        <a:solidFill>
                          <a:schemeClr val="bg1"/>
                        </a:solidFill>
                      </a:endParaRPr>
                    </a:p>
                  </a:txBody>
                  <a:tcPr>
                    <a:solidFill>
                      <a:srgbClr val="F68B1F">
                        <a:alpha val="51000"/>
                      </a:srgbClr>
                    </a:solidFill>
                  </a:tcPr>
                </a:tc>
                <a:tc>
                  <a:txBody>
                    <a:bodyPr/>
                    <a:lstStyle/>
                    <a:p>
                      <a:pPr algn="ctr"/>
                      <a:endParaRPr lang="hu-HU" dirty="0">
                        <a:solidFill>
                          <a:schemeClr val="bg1"/>
                        </a:solidFill>
                      </a:endParaRPr>
                    </a:p>
                  </a:txBody>
                  <a:tcPr>
                    <a:solidFill>
                      <a:srgbClr val="F68B1F">
                        <a:alpha val="51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hu-HU" sz="1800" dirty="0" smtClean="0">
                        <a:solidFill>
                          <a:schemeClr val="bg1"/>
                        </a:solidFill>
                      </a:endParaRPr>
                    </a:p>
                  </a:txBody>
                  <a:tcPr>
                    <a:solidFill>
                      <a:srgbClr val="F68B1F">
                        <a:alpha val="51000"/>
                      </a:srgbClr>
                    </a:solidFill>
                  </a:tcPr>
                </a:tc>
              </a:tr>
              <a:tr h="432048">
                <a:tc>
                  <a:txBody>
                    <a:bodyPr/>
                    <a:lstStyle/>
                    <a:p>
                      <a:pPr algn="ctr"/>
                      <a:r>
                        <a:rPr lang="hu-HU" sz="1800" b="1" dirty="0" smtClean="0">
                          <a:solidFill>
                            <a:schemeClr val="tx1">
                              <a:lumMod val="85000"/>
                              <a:lumOff val="15000"/>
                            </a:schemeClr>
                          </a:solidFill>
                        </a:rPr>
                        <a:t>Dr. </a:t>
                      </a:r>
                      <a:r>
                        <a:rPr lang="hu-HU" sz="1800" b="1" dirty="0" err="1" smtClean="0">
                          <a:solidFill>
                            <a:schemeClr val="tx1">
                              <a:lumMod val="85000"/>
                              <a:lumOff val="15000"/>
                            </a:schemeClr>
                          </a:solidFill>
                        </a:rPr>
                        <a:t>habil</a:t>
                      </a:r>
                      <a:r>
                        <a:rPr lang="hu-HU" sz="1800" b="1" dirty="0" smtClean="0">
                          <a:solidFill>
                            <a:schemeClr val="tx1">
                              <a:lumMod val="85000"/>
                              <a:lumOff val="15000"/>
                            </a:schemeClr>
                          </a:solidFill>
                        </a:rPr>
                        <a:t>. Gábor </a:t>
                      </a:r>
                      <a:r>
                        <a:rPr lang="hu-HU" sz="1800" b="1" dirty="0" err="1" smtClean="0">
                          <a:solidFill>
                            <a:schemeClr val="tx1">
                              <a:lumMod val="85000"/>
                              <a:lumOff val="15000"/>
                            </a:schemeClr>
                          </a:solidFill>
                        </a:rPr>
                        <a:t>Mihalkó</a:t>
                      </a:r>
                      <a:endParaRPr lang="hu-HU" b="1" dirty="0">
                        <a:solidFill>
                          <a:schemeClr val="tx1">
                            <a:lumMod val="85000"/>
                            <a:lumOff val="15000"/>
                          </a:schemeClr>
                        </a:solidFill>
                      </a:endParaRPr>
                    </a:p>
                  </a:txBody>
                  <a:tcPr>
                    <a:solidFill>
                      <a:srgbClr val="F68B1F">
                        <a:alpha val="51000"/>
                      </a:srgbClr>
                    </a:solidFill>
                  </a:tcPr>
                </a:tc>
                <a:tc>
                  <a:txBody>
                    <a:bodyPr/>
                    <a:lstStyle/>
                    <a:p>
                      <a:pPr algn="ctr"/>
                      <a:r>
                        <a:rPr lang="hu-HU" sz="1800" b="1" dirty="0" smtClean="0">
                          <a:solidFill>
                            <a:schemeClr val="tx1">
                              <a:lumMod val="85000"/>
                              <a:lumOff val="15000"/>
                            </a:schemeClr>
                          </a:solidFill>
                        </a:rPr>
                        <a:t>Dr. Tamara Rátz PhD</a:t>
                      </a:r>
                      <a:endParaRPr lang="hu-HU" b="1" dirty="0">
                        <a:solidFill>
                          <a:schemeClr val="tx1">
                            <a:lumMod val="85000"/>
                            <a:lumOff val="15000"/>
                          </a:schemeClr>
                        </a:solidFill>
                      </a:endParaRPr>
                    </a:p>
                  </a:txBody>
                  <a:tcPr>
                    <a:solidFill>
                      <a:srgbClr val="F68B1F">
                        <a:alpha val="51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1" dirty="0" smtClean="0">
                          <a:solidFill>
                            <a:schemeClr val="tx1">
                              <a:lumMod val="85000"/>
                              <a:lumOff val="15000"/>
                            </a:schemeClr>
                          </a:solidFill>
                        </a:rPr>
                        <a:t>Dr. Balázs </a:t>
                      </a:r>
                      <a:r>
                        <a:rPr lang="hu-HU" sz="1800" b="1" dirty="0" err="1" smtClean="0">
                          <a:solidFill>
                            <a:schemeClr val="tx1">
                              <a:lumMod val="85000"/>
                              <a:lumOff val="15000"/>
                            </a:schemeClr>
                          </a:solidFill>
                        </a:rPr>
                        <a:t>Füreder</a:t>
                      </a:r>
                      <a:r>
                        <a:rPr lang="hu-HU" sz="1800" b="1" dirty="0" smtClean="0">
                          <a:solidFill>
                            <a:schemeClr val="tx1">
                              <a:lumMod val="85000"/>
                              <a:lumOff val="15000"/>
                            </a:schemeClr>
                          </a:solidFill>
                        </a:rPr>
                        <a:t> PhD</a:t>
                      </a:r>
                    </a:p>
                  </a:txBody>
                  <a:tcPr>
                    <a:solidFill>
                      <a:srgbClr val="F68B1F">
                        <a:alpha val="51000"/>
                      </a:srgbClr>
                    </a:solidFill>
                  </a:tcPr>
                </a:tc>
              </a:tr>
              <a:tr h="432048">
                <a:tc>
                  <a:txBody>
                    <a:bodyPr/>
                    <a:lstStyle/>
                    <a:p>
                      <a:pPr algn="ctr"/>
                      <a:r>
                        <a:rPr lang="hu-HU" sz="1600" dirty="0" smtClean="0">
                          <a:solidFill>
                            <a:schemeClr val="tx1">
                              <a:lumMod val="85000"/>
                              <a:lumOff val="15000"/>
                            </a:schemeClr>
                          </a:solidFill>
                        </a:rPr>
                        <a:t>Professor</a:t>
                      </a:r>
                      <a:endParaRPr lang="hu-HU" sz="1600" dirty="0">
                        <a:solidFill>
                          <a:schemeClr val="tx1">
                            <a:lumMod val="85000"/>
                            <a:lumOff val="15000"/>
                          </a:schemeClr>
                        </a:solidFill>
                      </a:endParaRPr>
                    </a:p>
                  </a:txBody>
                  <a:tcPr>
                    <a:solidFill>
                      <a:srgbClr val="F68B1F">
                        <a:alpha val="51000"/>
                      </a:srgbClr>
                    </a:solidFill>
                  </a:tcPr>
                </a:tc>
                <a:tc>
                  <a:txBody>
                    <a:bodyPr/>
                    <a:lstStyle/>
                    <a:p>
                      <a:pPr algn="ctr"/>
                      <a:r>
                        <a:rPr lang="hu-HU" sz="1600" dirty="0" err="1" smtClean="0">
                          <a:solidFill>
                            <a:schemeClr val="tx1">
                              <a:lumMod val="85000"/>
                              <a:lumOff val="15000"/>
                            </a:schemeClr>
                          </a:solidFill>
                        </a:rPr>
                        <a:t>Director</a:t>
                      </a:r>
                      <a:r>
                        <a:rPr lang="hu-HU" sz="1600" dirty="0" smtClean="0">
                          <a:solidFill>
                            <a:schemeClr val="tx1">
                              <a:lumMod val="85000"/>
                              <a:lumOff val="15000"/>
                            </a:schemeClr>
                          </a:solidFill>
                        </a:rPr>
                        <a:t> of Institute</a:t>
                      </a:r>
                      <a:endParaRPr lang="hu-HU" sz="1600" dirty="0">
                        <a:solidFill>
                          <a:schemeClr val="tx1">
                            <a:lumMod val="85000"/>
                            <a:lumOff val="15000"/>
                          </a:schemeClr>
                        </a:solidFill>
                      </a:endParaRPr>
                    </a:p>
                  </a:txBody>
                  <a:tcPr>
                    <a:solidFill>
                      <a:srgbClr val="F68B1F">
                        <a:alpha val="51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solidFill>
                            <a:schemeClr val="tx1">
                              <a:lumMod val="85000"/>
                              <a:lumOff val="15000"/>
                            </a:schemeClr>
                          </a:solidFill>
                        </a:rPr>
                        <a:t>Professor</a:t>
                      </a:r>
                      <a:endParaRPr lang="hu-HU" sz="1600" dirty="0">
                        <a:solidFill>
                          <a:schemeClr val="tx1">
                            <a:lumMod val="85000"/>
                            <a:lumOff val="15000"/>
                          </a:schemeClr>
                        </a:solidFill>
                      </a:endParaRPr>
                    </a:p>
                  </a:txBody>
                  <a:tcPr>
                    <a:solidFill>
                      <a:srgbClr val="F68B1F">
                        <a:alpha val="51000"/>
                      </a:srgbClr>
                    </a:solidFill>
                  </a:tcPr>
                </a:tc>
              </a:tr>
              <a:tr h="432048">
                <a:tc>
                  <a:txBody>
                    <a:bodyPr/>
                    <a:lstStyle/>
                    <a:p>
                      <a:pPr algn="ctr"/>
                      <a:endParaRPr lang="hu-HU" sz="1600" dirty="0">
                        <a:solidFill>
                          <a:schemeClr val="tx1">
                            <a:lumMod val="85000"/>
                            <a:lumOff val="15000"/>
                          </a:schemeClr>
                        </a:solidFill>
                      </a:endParaRPr>
                    </a:p>
                  </a:txBody>
                  <a:tcPr>
                    <a:solidFill>
                      <a:srgbClr val="F68B1F">
                        <a:alpha val="51000"/>
                      </a:srgbClr>
                    </a:solidFill>
                  </a:tcPr>
                </a:tc>
                <a:tc>
                  <a:txBody>
                    <a:bodyPr/>
                    <a:lstStyle/>
                    <a:p>
                      <a:pPr algn="ctr"/>
                      <a:r>
                        <a:rPr lang="hu-HU" sz="1600" dirty="0" smtClean="0">
                          <a:solidFill>
                            <a:schemeClr val="tx1">
                              <a:lumMod val="85000"/>
                              <a:lumOff val="15000"/>
                            </a:schemeClr>
                          </a:solidFill>
                        </a:rPr>
                        <a:t>https://www.linkedin.com/in/tamara-ratz-42b175a</a:t>
                      </a:r>
                      <a:endParaRPr lang="hu-HU" sz="1600" dirty="0">
                        <a:solidFill>
                          <a:schemeClr val="tx1">
                            <a:lumMod val="85000"/>
                            <a:lumOff val="15000"/>
                          </a:schemeClr>
                        </a:solidFill>
                      </a:endParaRPr>
                    </a:p>
                  </a:txBody>
                  <a:tcPr>
                    <a:solidFill>
                      <a:srgbClr val="F68B1F">
                        <a:alpha val="51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hu-HU" sz="1600" dirty="0">
                        <a:solidFill>
                          <a:schemeClr val="tx1">
                            <a:lumMod val="85000"/>
                            <a:lumOff val="15000"/>
                          </a:schemeClr>
                        </a:solidFill>
                      </a:endParaRPr>
                    </a:p>
                  </a:txBody>
                  <a:tcPr>
                    <a:solidFill>
                      <a:srgbClr val="F68B1F">
                        <a:alpha val="51000"/>
                      </a:srgbClr>
                    </a:solidFill>
                  </a:tcPr>
                </a:tc>
              </a:tr>
            </a:tbl>
          </a:graphicData>
        </a:graphic>
      </p:graphicFrame>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396208"/>
            <a:ext cx="1905000" cy="1905000"/>
          </a:xfrm>
          <a:prstGeom prst="rect">
            <a:avLst/>
          </a:prstGeom>
        </p:spPr>
      </p:pic>
      <p:pic>
        <p:nvPicPr>
          <p:cNvPr id="11" name="Kép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499" y="3396208"/>
            <a:ext cx="1905000" cy="1905000"/>
          </a:xfrm>
          <a:prstGeom prst="rect">
            <a:avLst/>
          </a:prstGeom>
        </p:spPr>
      </p:pic>
      <p:pic>
        <p:nvPicPr>
          <p:cNvPr id="12" name="Kép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365" y="3396208"/>
            <a:ext cx="1905000" cy="1905000"/>
          </a:xfrm>
          <a:prstGeom prst="rect">
            <a:avLst/>
          </a:prstGeom>
        </p:spPr>
      </p:pic>
    </p:spTree>
    <p:extLst>
      <p:ext uri="{BB962C8B-B14F-4D97-AF65-F5344CB8AC3E}">
        <p14:creationId xmlns:p14="http://schemas.microsoft.com/office/powerpoint/2010/main" val="2522280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456035" y="1628800"/>
            <a:ext cx="8229600" cy="843941"/>
          </a:xfrm>
        </p:spPr>
        <p:txBody>
          <a:bodyPr>
            <a:normAutofit/>
          </a:bodyPr>
          <a:lstStyle/>
          <a:p>
            <a:pPr>
              <a:buNone/>
            </a:pPr>
            <a:r>
              <a:rPr lang="en-GB" b="1" dirty="0">
                <a:latin typeface="Roboto Light" panose="02000000000000000000" pitchFamily="2" charset="0"/>
                <a:ea typeface="Roboto Light" panose="02000000000000000000" pitchFamily="2" charset="0"/>
                <a:cs typeface="Roboto Light" panose="02000000000000000000" pitchFamily="2" charset="0"/>
              </a:rPr>
              <a:t>4</a:t>
            </a:r>
            <a:r>
              <a:rPr lang="en-GB" dirty="0">
                <a:latin typeface="Roboto Light" panose="02000000000000000000" pitchFamily="2" charset="0"/>
                <a:ea typeface="Roboto Light" panose="02000000000000000000" pitchFamily="2" charset="0"/>
                <a:cs typeface="Roboto Light" panose="02000000000000000000" pitchFamily="2" charset="0"/>
              </a:rPr>
              <a:t> </a:t>
            </a:r>
            <a:r>
              <a:rPr lang="en-GB" dirty="0" smtClean="0">
                <a:latin typeface="Roboto Light" panose="02000000000000000000" pitchFamily="2" charset="0"/>
                <a:ea typeface="Roboto Light" panose="02000000000000000000" pitchFamily="2" charset="0"/>
                <a:cs typeface="Roboto Light" panose="02000000000000000000" pitchFamily="2" charset="0"/>
              </a:rPr>
              <a:t>semesters,</a:t>
            </a:r>
            <a:r>
              <a:rPr lang="hu-HU" dirty="0" smtClean="0">
                <a:latin typeface="Roboto Light" panose="02000000000000000000" pitchFamily="2" charset="0"/>
                <a:ea typeface="Roboto Light" panose="02000000000000000000" pitchFamily="2" charset="0"/>
                <a:cs typeface="Roboto Light" panose="02000000000000000000" pitchFamily="2" charset="0"/>
              </a:rPr>
              <a:t> </a:t>
            </a:r>
            <a:r>
              <a:rPr lang="en-GB" b="1" dirty="0" smtClean="0">
                <a:latin typeface="Roboto Light" panose="02000000000000000000" pitchFamily="2" charset="0"/>
                <a:ea typeface="Roboto Light" panose="02000000000000000000" pitchFamily="2" charset="0"/>
                <a:cs typeface="Roboto Light" panose="02000000000000000000" pitchFamily="2" charset="0"/>
              </a:rPr>
              <a:t>360</a:t>
            </a:r>
            <a:r>
              <a:rPr lang="en-GB" dirty="0" smtClean="0">
                <a:latin typeface="Roboto Light" panose="02000000000000000000" pitchFamily="2" charset="0"/>
                <a:ea typeface="Roboto Light" panose="02000000000000000000" pitchFamily="2" charset="0"/>
                <a:cs typeface="Roboto Light" panose="02000000000000000000" pitchFamily="2" charset="0"/>
              </a:rPr>
              <a:t> </a:t>
            </a:r>
            <a:r>
              <a:rPr lang="en-GB" dirty="0">
                <a:latin typeface="Roboto Light" panose="02000000000000000000" pitchFamily="2" charset="0"/>
                <a:ea typeface="Roboto Light" panose="02000000000000000000" pitchFamily="2" charset="0"/>
                <a:cs typeface="Roboto Light" panose="02000000000000000000" pitchFamily="2" charset="0"/>
              </a:rPr>
              <a:t>teaching </a:t>
            </a:r>
            <a:r>
              <a:rPr lang="en-GB" dirty="0" smtClean="0">
                <a:latin typeface="Roboto Light" panose="02000000000000000000" pitchFamily="2" charset="0"/>
                <a:ea typeface="Roboto Light" panose="02000000000000000000" pitchFamily="2" charset="0"/>
                <a:cs typeface="Roboto Light" panose="02000000000000000000" pitchFamily="2" charset="0"/>
              </a:rPr>
              <a:t>hours</a:t>
            </a:r>
            <a:r>
              <a:rPr lang="hu-HU" dirty="0" smtClean="0">
                <a:latin typeface="Roboto Light" panose="02000000000000000000" pitchFamily="2" charset="0"/>
                <a:ea typeface="Roboto Light" panose="02000000000000000000" pitchFamily="2" charset="0"/>
                <a:cs typeface="Roboto Light" panose="02000000000000000000" pitchFamily="2" charset="0"/>
              </a:rPr>
              <a:t>, </a:t>
            </a:r>
            <a:r>
              <a:rPr lang="hu-HU" b="1" dirty="0" smtClean="0">
                <a:latin typeface="Roboto Light" panose="02000000000000000000" pitchFamily="2" charset="0"/>
                <a:ea typeface="Roboto Light" panose="02000000000000000000" pitchFamily="2" charset="0"/>
                <a:cs typeface="Roboto Light" panose="02000000000000000000" pitchFamily="2" charset="0"/>
              </a:rPr>
              <a:t>120</a:t>
            </a:r>
            <a:r>
              <a:rPr lang="hu-HU" dirty="0" smtClean="0">
                <a:latin typeface="Roboto Light" panose="02000000000000000000" pitchFamily="2" charset="0"/>
                <a:ea typeface="Roboto Light" panose="02000000000000000000" pitchFamily="2" charset="0"/>
                <a:cs typeface="Roboto Light" panose="02000000000000000000" pitchFamily="2" charset="0"/>
              </a:rPr>
              <a:t> </a:t>
            </a:r>
            <a:r>
              <a:rPr lang="hu-HU" dirty="0" err="1" smtClean="0">
                <a:latin typeface="Roboto Light" panose="02000000000000000000" pitchFamily="2" charset="0"/>
                <a:ea typeface="Roboto Light" panose="02000000000000000000" pitchFamily="2" charset="0"/>
                <a:cs typeface="Roboto Light" panose="02000000000000000000" pitchFamily="2" charset="0"/>
              </a:rPr>
              <a:t>credits</a:t>
            </a:r>
            <a:endParaRPr lang="hu-HU" dirty="0"/>
          </a:p>
          <a:p>
            <a:pPr>
              <a:buNone/>
            </a:pPr>
            <a:endParaRPr lang="hu-HU" dirty="0"/>
          </a:p>
        </p:txBody>
      </p:sp>
      <p:sp>
        <p:nvSpPr>
          <p:cNvPr id="4" name="Téglalap 3"/>
          <p:cNvSpPr/>
          <p:nvPr/>
        </p:nvSpPr>
        <p:spPr>
          <a:xfrm>
            <a:off x="0" y="0"/>
            <a:ext cx="9144000" cy="1051200"/>
          </a:xfrm>
          <a:prstGeom prst="rect">
            <a:avLst/>
          </a:prstGeom>
          <a:gradFill flip="none" rotWithShape="1">
            <a:gsLst>
              <a:gs pos="19000">
                <a:srgbClr val="33A7D7">
                  <a:shade val="30000"/>
                  <a:satMod val="115000"/>
                </a:srgbClr>
              </a:gs>
              <a:gs pos="37000">
                <a:srgbClr val="F68B1F"/>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164" y="112364"/>
            <a:ext cx="1729348" cy="920171"/>
          </a:xfrm>
          <a:prstGeom prst="rect">
            <a:avLst/>
          </a:prstGeom>
        </p:spPr>
      </p:pic>
      <p:sp>
        <p:nvSpPr>
          <p:cNvPr id="2" name="Cím 1"/>
          <p:cNvSpPr>
            <a:spLocks noGrp="1"/>
          </p:cNvSpPr>
          <p:nvPr>
            <p:ph type="title"/>
          </p:nvPr>
        </p:nvSpPr>
        <p:spPr>
          <a:xfrm>
            <a:off x="1266528" y="112364"/>
            <a:ext cx="5482952" cy="870265"/>
          </a:xfrm>
        </p:spPr>
        <p:txBody>
          <a:bodyPr>
            <a:normAutofit/>
          </a:bodyPr>
          <a:lstStyle/>
          <a:p>
            <a:pPr algn="l"/>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Structure of </a:t>
            </a:r>
            <a:r>
              <a:rPr lang="hu-HU" sz="3600" b="1" dirty="0">
                <a:solidFill>
                  <a:schemeClr val="bg1"/>
                </a:solidFill>
                <a:latin typeface="Tahoma" panose="020B0604030504040204" pitchFamily="34" charset="0"/>
                <a:ea typeface="Tahoma" panose="020B0604030504040204" pitchFamily="34" charset="0"/>
                <a:cs typeface="Tahoma" panose="020B0604030504040204" pitchFamily="34" charset="0"/>
              </a:rPr>
              <a:t>T</a:t>
            </a:r>
            <a:r>
              <a:rPr lang="en-GB"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raining</a:t>
            </a:r>
            <a:endParaRPr lang="hu-HU"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5" y="137318"/>
            <a:ext cx="800221" cy="800221"/>
          </a:xfrm>
          <a:prstGeom prst="rect">
            <a:avLst/>
          </a:prstGeom>
        </p:spPr>
      </p:pic>
      <p:graphicFrame>
        <p:nvGraphicFramePr>
          <p:cNvPr id="9" name="Táblázat 8"/>
          <p:cNvGraphicFramePr>
            <a:graphicFrameLocks noGrp="1"/>
          </p:cNvGraphicFramePr>
          <p:nvPr>
            <p:extLst>
              <p:ext uri="{D42A27DB-BD31-4B8C-83A1-F6EECF244321}">
                <p14:modId xmlns:p14="http://schemas.microsoft.com/office/powerpoint/2010/main" val="2450517761"/>
              </p:ext>
            </p:extLst>
          </p:nvPr>
        </p:nvGraphicFramePr>
        <p:xfrm>
          <a:off x="437706" y="2480563"/>
          <a:ext cx="8166741" cy="2964660"/>
        </p:xfrm>
        <a:graphic>
          <a:graphicData uri="http://schemas.openxmlformats.org/drawingml/2006/table">
            <a:tbl>
              <a:tblPr firstRow="1" bandRow="1">
                <a:tableStyleId>{5C22544A-7EE6-4342-B048-85BDC9FD1C3A}</a:tableStyleId>
              </a:tblPr>
              <a:tblGrid>
                <a:gridCol w="6329286"/>
                <a:gridCol w="1837455"/>
              </a:tblGrid>
              <a:tr h="592932">
                <a:tc>
                  <a:txBody>
                    <a:bodyPr/>
                    <a:lstStyle/>
                    <a:p>
                      <a:pPr algn="l"/>
                      <a:r>
                        <a:rPr lang="en-GB"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Foundation Module: </a:t>
                      </a:r>
                      <a:endParaRPr lang="hu-HU" sz="2000" b="1" dirty="0">
                        <a:solidFill>
                          <a:schemeClr val="tx1">
                            <a:lumMod val="85000"/>
                            <a:lumOff val="15000"/>
                          </a:schemeClr>
                        </a:solidFill>
                      </a:endParaRPr>
                    </a:p>
                  </a:txBody>
                  <a:tcPr anchor="ctr">
                    <a:solidFill>
                      <a:srgbClr val="F68B1F">
                        <a:alpha val="60000"/>
                      </a:srgbClr>
                    </a:solidFill>
                  </a:tcPr>
                </a:tc>
                <a:tc>
                  <a:txBody>
                    <a:bodyPr/>
                    <a:lstStyle/>
                    <a:p>
                      <a:pPr algn="ctr"/>
                      <a:r>
                        <a:rPr lang="hu-HU" sz="2000" b="1" dirty="0" smtClean="0">
                          <a:solidFill>
                            <a:schemeClr val="tx1">
                              <a:lumMod val="85000"/>
                              <a:lumOff val="15000"/>
                            </a:schemeClr>
                          </a:solidFill>
                        </a:rPr>
                        <a:t>30 credit</a:t>
                      </a:r>
                      <a:endParaRPr lang="hu-HU" sz="2000" b="1" dirty="0">
                        <a:solidFill>
                          <a:schemeClr val="tx1">
                            <a:lumMod val="85000"/>
                            <a:lumOff val="15000"/>
                          </a:schemeClr>
                        </a:solidFill>
                      </a:endParaRPr>
                    </a:p>
                  </a:txBody>
                  <a:tcPr anchor="ctr">
                    <a:solidFill>
                      <a:srgbClr val="F68B1F">
                        <a:alpha val="60000"/>
                      </a:srgbClr>
                    </a:solidFill>
                  </a:tcPr>
                </a:tc>
              </a:tr>
              <a:tr h="592932">
                <a:tc>
                  <a:txBody>
                    <a:bodyPr/>
                    <a:lstStyle/>
                    <a:p>
                      <a:pPr algn="l"/>
                      <a:r>
                        <a:rPr lang="en-GB"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Professional Core Module:</a:t>
                      </a:r>
                      <a:endParaRPr lang="hu-HU" sz="2000" b="1" dirty="0">
                        <a:solidFill>
                          <a:schemeClr val="tx1">
                            <a:lumMod val="85000"/>
                            <a:lumOff val="15000"/>
                          </a:schemeClr>
                        </a:solidFill>
                      </a:endParaRPr>
                    </a:p>
                  </a:txBody>
                  <a:tcPr anchor="ctr">
                    <a:solidFill>
                      <a:srgbClr val="F68B1F">
                        <a:alpha val="40000"/>
                      </a:srgbClr>
                    </a:solidFill>
                  </a:tcPr>
                </a:tc>
                <a:tc>
                  <a:txBody>
                    <a:bodyPr/>
                    <a:lstStyle/>
                    <a:p>
                      <a:pPr algn="ctr"/>
                      <a:r>
                        <a:rPr lang="hu-HU" sz="2000" b="1" dirty="0" smtClean="0">
                          <a:solidFill>
                            <a:schemeClr val="tx1">
                              <a:lumMod val="85000"/>
                              <a:lumOff val="15000"/>
                            </a:schemeClr>
                          </a:solidFill>
                        </a:rPr>
                        <a:t>32 credit</a:t>
                      </a:r>
                      <a:endParaRPr lang="hu-HU" sz="2000" b="1" dirty="0">
                        <a:solidFill>
                          <a:schemeClr val="tx1">
                            <a:lumMod val="85000"/>
                            <a:lumOff val="15000"/>
                          </a:schemeClr>
                        </a:solidFill>
                      </a:endParaRPr>
                    </a:p>
                  </a:txBody>
                  <a:tcPr anchor="ctr">
                    <a:solidFill>
                      <a:srgbClr val="F68B1F">
                        <a:alpha val="40000"/>
                      </a:srgbClr>
                    </a:solidFill>
                  </a:tcPr>
                </a:tc>
              </a:tr>
              <a:tr h="592932">
                <a:tc>
                  <a:txBody>
                    <a:bodyPr/>
                    <a:lstStyle/>
                    <a:p>
                      <a:pPr algn="l"/>
                      <a:r>
                        <a:rPr lang="en-GB"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Differentiated Professional Module:</a:t>
                      </a:r>
                      <a:endParaRPr lang="hu-HU" sz="2000" b="1" dirty="0">
                        <a:solidFill>
                          <a:schemeClr val="tx1">
                            <a:lumMod val="85000"/>
                            <a:lumOff val="15000"/>
                          </a:schemeClr>
                        </a:solidFill>
                      </a:endParaRPr>
                    </a:p>
                  </a:txBody>
                  <a:tcPr anchor="ctr">
                    <a:solidFill>
                      <a:srgbClr val="F68B1F">
                        <a:alpha val="60000"/>
                      </a:srgbClr>
                    </a:solidFill>
                  </a:tcPr>
                </a:tc>
                <a:tc>
                  <a:txBody>
                    <a:bodyPr/>
                    <a:lstStyle/>
                    <a:p>
                      <a:pPr algn="ctr"/>
                      <a:r>
                        <a:rPr lang="hu-HU" sz="2000" b="1" dirty="0" smtClean="0">
                          <a:solidFill>
                            <a:schemeClr val="tx1">
                              <a:lumMod val="85000"/>
                              <a:lumOff val="15000"/>
                            </a:schemeClr>
                          </a:solidFill>
                        </a:rPr>
                        <a:t>37 credit</a:t>
                      </a:r>
                      <a:endParaRPr lang="hu-HU" sz="2000" b="1" dirty="0">
                        <a:solidFill>
                          <a:schemeClr val="tx1">
                            <a:lumMod val="85000"/>
                            <a:lumOff val="15000"/>
                          </a:schemeClr>
                        </a:solidFill>
                      </a:endParaRPr>
                    </a:p>
                  </a:txBody>
                  <a:tcPr anchor="ctr">
                    <a:solidFill>
                      <a:srgbClr val="F68B1F">
                        <a:alpha val="60000"/>
                      </a:srgbClr>
                    </a:solidFill>
                  </a:tcPr>
                </a:tc>
              </a:tr>
              <a:tr h="592932">
                <a:tc>
                  <a:txBody>
                    <a:bodyPr/>
                    <a:lstStyle/>
                    <a:p>
                      <a:pPr algn="l"/>
                      <a:r>
                        <a:rPr lang="en-GB"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Elective Module:</a:t>
                      </a:r>
                      <a:endParaRPr lang="hu-HU" sz="2000" b="1" dirty="0">
                        <a:solidFill>
                          <a:schemeClr val="tx1">
                            <a:lumMod val="85000"/>
                            <a:lumOff val="15000"/>
                          </a:schemeClr>
                        </a:solidFill>
                      </a:endParaRPr>
                    </a:p>
                  </a:txBody>
                  <a:tcPr anchor="ctr">
                    <a:solidFill>
                      <a:srgbClr val="F68B1F">
                        <a:alpha val="40000"/>
                      </a:srgbClr>
                    </a:solidFill>
                  </a:tcPr>
                </a:tc>
                <a:tc>
                  <a:txBody>
                    <a:bodyPr/>
                    <a:lstStyle/>
                    <a:p>
                      <a:pPr algn="ctr"/>
                      <a:r>
                        <a:rPr lang="hu-HU" sz="2000" b="1" dirty="0" smtClean="0">
                          <a:solidFill>
                            <a:schemeClr val="tx1">
                              <a:lumMod val="85000"/>
                              <a:lumOff val="15000"/>
                            </a:schemeClr>
                          </a:solidFill>
                        </a:rPr>
                        <a:t>6 credit</a:t>
                      </a:r>
                      <a:endParaRPr lang="hu-HU" sz="2000" b="1" dirty="0">
                        <a:solidFill>
                          <a:schemeClr val="tx1">
                            <a:lumMod val="85000"/>
                            <a:lumOff val="15000"/>
                          </a:schemeClr>
                        </a:solidFill>
                      </a:endParaRPr>
                    </a:p>
                  </a:txBody>
                  <a:tcPr anchor="ctr">
                    <a:solidFill>
                      <a:srgbClr val="F68B1F">
                        <a:alpha val="40000"/>
                      </a:srgbClr>
                    </a:solidFill>
                  </a:tcPr>
                </a:tc>
              </a:tr>
              <a:tr h="592932">
                <a:tc>
                  <a:txBody>
                    <a:bodyPr/>
                    <a:lstStyle/>
                    <a:p>
                      <a:pPr algn="l"/>
                      <a:r>
                        <a:rPr lang="en-GB"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Thesis:</a:t>
                      </a:r>
                      <a:endParaRPr lang="hu-HU" sz="2000" b="1" dirty="0">
                        <a:solidFill>
                          <a:schemeClr val="tx1">
                            <a:lumMod val="85000"/>
                            <a:lumOff val="15000"/>
                          </a:schemeClr>
                        </a:solidFill>
                      </a:endParaRPr>
                    </a:p>
                  </a:txBody>
                  <a:tcPr anchor="ctr">
                    <a:solidFill>
                      <a:srgbClr val="F68B1F">
                        <a:alpha val="60000"/>
                      </a:srgbClr>
                    </a:solidFill>
                  </a:tcPr>
                </a:tc>
                <a:tc>
                  <a:txBody>
                    <a:bodyPr/>
                    <a:lstStyle/>
                    <a:p>
                      <a:pPr algn="ctr"/>
                      <a:r>
                        <a:rPr lang="hu-HU" sz="2000" b="1" dirty="0" smtClean="0">
                          <a:solidFill>
                            <a:schemeClr val="tx1">
                              <a:lumMod val="85000"/>
                              <a:lumOff val="15000"/>
                            </a:schemeClr>
                          </a:solidFill>
                        </a:rPr>
                        <a:t>15 </a:t>
                      </a:r>
                      <a:r>
                        <a:rPr lang="hu-HU" sz="2000" b="1" dirty="0" err="1" smtClean="0">
                          <a:solidFill>
                            <a:schemeClr val="tx1">
                              <a:lumMod val="85000"/>
                              <a:lumOff val="15000"/>
                            </a:schemeClr>
                          </a:solidFill>
                        </a:rPr>
                        <a:t>credits</a:t>
                      </a:r>
                      <a:endParaRPr lang="hu-HU" sz="2000" b="1" dirty="0">
                        <a:solidFill>
                          <a:schemeClr val="tx1">
                            <a:lumMod val="85000"/>
                            <a:lumOff val="15000"/>
                          </a:schemeClr>
                        </a:solidFill>
                      </a:endParaRPr>
                    </a:p>
                  </a:txBody>
                  <a:tcPr anchor="ctr">
                    <a:solidFill>
                      <a:srgbClr val="F68B1F">
                        <a:alpha val="60000"/>
                      </a:srgb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0"/>
            <a:ext cx="8435280" cy="4525963"/>
          </a:xfrm>
        </p:spPr>
        <p:txBody>
          <a:bodyPr>
            <a:normAutofit fontScale="47500" lnSpcReduction="20000"/>
          </a:bodyPr>
          <a:lstStyle/>
          <a:p>
            <a:pPr>
              <a:lnSpc>
                <a:spcPct val="120000"/>
              </a:lnSpc>
              <a:buNone/>
            </a:pPr>
            <a:r>
              <a:rPr lang="en-GB" sz="4200" b="1" dirty="0" smtClean="0">
                <a:latin typeface="Roboto Light" panose="02000000000000000000" pitchFamily="2" charset="0"/>
                <a:ea typeface="Roboto Light" panose="02000000000000000000" pitchFamily="2" charset="0"/>
                <a:cs typeface="Roboto Light" panose="02000000000000000000" pitchFamily="2" charset="0"/>
              </a:rPr>
              <a:t>Form </a:t>
            </a:r>
            <a:r>
              <a:rPr lang="en-GB" sz="4200" b="1" dirty="0">
                <a:latin typeface="Roboto Light" panose="02000000000000000000" pitchFamily="2" charset="0"/>
                <a:ea typeface="Roboto Light" panose="02000000000000000000" pitchFamily="2" charset="0"/>
                <a:cs typeface="Roboto Light" panose="02000000000000000000" pitchFamily="2" charset="0"/>
              </a:rPr>
              <a:t>of training: part-time blended</a:t>
            </a:r>
            <a:endParaRPr lang="hu-HU" sz="42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buNone/>
            </a:pPr>
            <a:r>
              <a:rPr lang="en-GB" sz="3400" b="1" dirty="0">
                <a:latin typeface="Roboto Light" panose="02000000000000000000" pitchFamily="2" charset="0"/>
                <a:ea typeface="Roboto Light" panose="02000000000000000000" pitchFamily="2" charset="0"/>
                <a:cs typeface="Roboto Light" panose="02000000000000000000" pitchFamily="2" charset="0"/>
              </a:rPr>
              <a:t> </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marL="0">
              <a:lnSpc>
                <a:spcPct val="140000"/>
              </a:lnSpc>
              <a:buNone/>
            </a:pPr>
            <a:r>
              <a:rPr lang="en-GB" sz="3400" dirty="0">
                <a:latin typeface="Roboto Light" panose="02000000000000000000" pitchFamily="2" charset="0"/>
                <a:ea typeface="Roboto Light" panose="02000000000000000000" pitchFamily="2" charset="0"/>
                <a:cs typeface="Roboto Light" panose="02000000000000000000" pitchFamily="2" charset="0"/>
              </a:rPr>
              <a:t>The selection of students, admission and enrolment to KJU is done in cooperation with the Partner Institution by KJU staff before the start of the double degree program. The students enrolled, get on the spot training in e-learning methodologies as well as face-to face consultations on subjects offered by KJU. </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buNone/>
            </a:pPr>
            <a:endParaRPr lang="hu-HU" sz="3400" dirty="0" smtClean="0">
              <a:latin typeface="Roboto Light" panose="02000000000000000000" pitchFamily="2" charset="0"/>
              <a:ea typeface="Roboto Light" panose="02000000000000000000" pitchFamily="2" charset="0"/>
              <a:cs typeface="Roboto Light" panose="02000000000000000000" pitchFamily="2" charset="0"/>
            </a:endParaRPr>
          </a:p>
          <a:p>
            <a:pPr marL="0">
              <a:lnSpc>
                <a:spcPct val="150000"/>
              </a:lnSpc>
              <a:buNone/>
            </a:pPr>
            <a:r>
              <a:rPr lang="en-GB" sz="3400" dirty="0" smtClean="0">
                <a:latin typeface="Roboto Light" panose="02000000000000000000" pitchFamily="2" charset="0"/>
                <a:ea typeface="Roboto Light" panose="02000000000000000000" pitchFamily="2" charset="0"/>
                <a:cs typeface="Roboto Light" panose="02000000000000000000" pitchFamily="2" charset="0"/>
              </a:rPr>
              <a:t>The </a:t>
            </a:r>
            <a:r>
              <a:rPr lang="en-GB" sz="3400" dirty="0">
                <a:latin typeface="Roboto Light" panose="02000000000000000000" pitchFamily="2" charset="0"/>
                <a:ea typeface="Roboto Light" panose="02000000000000000000" pitchFamily="2" charset="0"/>
                <a:cs typeface="Roboto Light" panose="02000000000000000000" pitchFamily="2" charset="0"/>
              </a:rPr>
              <a:t>total number of lessons defined by the accreditation requirements comprised in the Model Curriculum and Comprehensive Curriculum is divided into:</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marL="324000" indent="0">
              <a:lnSpc>
                <a:spcPct val="150000"/>
              </a:lnSpc>
              <a:buNone/>
            </a:pPr>
            <a:r>
              <a:rPr lang="hu-HU" sz="3400" dirty="0" smtClean="0">
                <a:latin typeface="Roboto Light" panose="02000000000000000000" pitchFamily="2" charset="0"/>
                <a:ea typeface="Roboto Light" panose="02000000000000000000" pitchFamily="2" charset="0"/>
                <a:cs typeface="Roboto Light" panose="02000000000000000000" pitchFamily="2" charset="0"/>
              </a:rPr>
              <a:t>C</a:t>
            </a:r>
            <a:r>
              <a:rPr lang="en-GB" sz="3400" dirty="0" err="1" smtClean="0">
                <a:latin typeface="Roboto Light" panose="02000000000000000000" pitchFamily="2" charset="0"/>
                <a:ea typeface="Roboto Light" panose="02000000000000000000" pitchFamily="2" charset="0"/>
                <a:cs typeface="Roboto Light" panose="02000000000000000000" pitchFamily="2" charset="0"/>
              </a:rPr>
              <a:t>ontact</a:t>
            </a:r>
            <a:r>
              <a:rPr lang="en-GB" sz="3400" dirty="0" smtClean="0">
                <a:latin typeface="Roboto Light" panose="02000000000000000000" pitchFamily="2" charset="0"/>
                <a:ea typeface="Roboto Light" panose="02000000000000000000" pitchFamily="2" charset="0"/>
                <a:cs typeface="Roboto Light" panose="02000000000000000000" pitchFamily="2" charset="0"/>
              </a:rPr>
              <a:t> </a:t>
            </a:r>
            <a:r>
              <a:rPr lang="en-GB" sz="3400" dirty="0">
                <a:latin typeface="Roboto Light" panose="02000000000000000000" pitchFamily="2" charset="0"/>
                <a:ea typeface="Roboto Light" panose="02000000000000000000" pitchFamily="2" charset="0"/>
                <a:cs typeface="Roboto Light" panose="02000000000000000000" pitchFamily="2" charset="0"/>
              </a:rPr>
              <a:t>classes offered by the Partner Institution</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marL="324000" indent="0">
              <a:lnSpc>
                <a:spcPct val="150000"/>
              </a:lnSpc>
              <a:buNone/>
            </a:pPr>
            <a:r>
              <a:rPr lang="en-GB" sz="3400" dirty="0" smtClean="0">
                <a:latin typeface="Roboto Light" panose="02000000000000000000" pitchFamily="2" charset="0"/>
                <a:ea typeface="Roboto Light" panose="02000000000000000000" pitchFamily="2" charset="0"/>
                <a:cs typeface="Roboto Light" panose="02000000000000000000" pitchFamily="2" charset="0"/>
              </a:rPr>
              <a:t>Face-to-face </a:t>
            </a:r>
            <a:r>
              <a:rPr lang="en-GB" sz="3400" dirty="0">
                <a:latin typeface="Roboto Light" panose="02000000000000000000" pitchFamily="2" charset="0"/>
                <a:ea typeface="Roboto Light" panose="02000000000000000000" pitchFamily="2" charset="0"/>
                <a:cs typeface="Roboto Light" panose="02000000000000000000" pitchFamily="2" charset="0"/>
              </a:rPr>
              <a:t>KJU consultations at the beginning of the program (on partner’s premises)</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marL="324000" indent="0">
              <a:lnSpc>
                <a:spcPct val="150000"/>
              </a:lnSpc>
              <a:buNone/>
            </a:pPr>
            <a:r>
              <a:rPr lang="en-GB" sz="3400" dirty="0" smtClean="0">
                <a:latin typeface="Roboto Light" panose="02000000000000000000" pitchFamily="2" charset="0"/>
                <a:ea typeface="Roboto Light" panose="02000000000000000000" pitchFamily="2" charset="0"/>
                <a:cs typeface="Roboto Light" panose="02000000000000000000" pitchFamily="2" charset="0"/>
              </a:rPr>
              <a:t>On-line </a:t>
            </a:r>
            <a:r>
              <a:rPr lang="en-GB" sz="3400" dirty="0">
                <a:latin typeface="Roboto Light" panose="02000000000000000000" pitchFamily="2" charset="0"/>
                <a:ea typeface="Roboto Light" panose="02000000000000000000" pitchFamily="2" charset="0"/>
                <a:cs typeface="Roboto Light" panose="02000000000000000000" pitchFamily="2" charset="0"/>
              </a:rPr>
              <a:t>KJU consultations </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pPr marL="324000" indent="0">
              <a:lnSpc>
                <a:spcPct val="150000"/>
              </a:lnSpc>
              <a:buNone/>
            </a:pPr>
            <a:r>
              <a:rPr lang="en-GB" sz="3400" dirty="0" smtClean="0">
                <a:latin typeface="Roboto Light" panose="02000000000000000000" pitchFamily="2" charset="0"/>
                <a:ea typeface="Roboto Light" panose="02000000000000000000" pitchFamily="2" charset="0"/>
                <a:cs typeface="Roboto Light" panose="02000000000000000000" pitchFamily="2" charset="0"/>
              </a:rPr>
              <a:t>Individual </a:t>
            </a:r>
            <a:r>
              <a:rPr lang="en-GB" sz="3400" dirty="0">
                <a:latin typeface="Roboto Light" panose="02000000000000000000" pitchFamily="2" charset="0"/>
                <a:ea typeface="Roboto Light" panose="02000000000000000000" pitchFamily="2" charset="0"/>
                <a:cs typeface="Roboto Light" panose="02000000000000000000" pitchFamily="2" charset="0"/>
              </a:rPr>
              <a:t>learning</a:t>
            </a:r>
            <a:endParaRPr lang="hu-HU" sz="3400" dirty="0">
              <a:latin typeface="Roboto Light" panose="02000000000000000000" pitchFamily="2" charset="0"/>
              <a:ea typeface="Roboto Light" panose="02000000000000000000" pitchFamily="2" charset="0"/>
              <a:cs typeface="Roboto Light" panose="02000000000000000000" pitchFamily="2" charset="0"/>
            </a:endParaRPr>
          </a:p>
          <a:p>
            <a:endParaRPr lang="hu-HU" dirty="0"/>
          </a:p>
        </p:txBody>
      </p:sp>
      <p:sp>
        <p:nvSpPr>
          <p:cNvPr id="5" name="Téglalap 4"/>
          <p:cNvSpPr/>
          <p:nvPr/>
        </p:nvSpPr>
        <p:spPr>
          <a:xfrm>
            <a:off x="0" y="-13648"/>
            <a:ext cx="9144000" cy="1051200"/>
          </a:xfrm>
          <a:prstGeom prst="rect">
            <a:avLst/>
          </a:prstGeom>
          <a:gradFill flip="none" rotWithShape="1">
            <a:gsLst>
              <a:gs pos="19000">
                <a:srgbClr val="33A7D7">
                  <a:shade val="30000"/>
                  <a:satMod val="115000"/>
                </a:srgbClr>
              </a:gs>
              <a:gs pos="37000">
                <a:srgbClr val="F68B1F"/>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164" y="98716"/>
            <a:ext cx="1729348" cy="920171"/>
          </a:xfrm>
          <a:prstGeom prst="rect">
            <a:avLst/>
          </a:prstGeom>
        </p:spPr>
      </p:pic>
      <p:sp>
        <p:nvSpPr>
          <p:cNvPr id="7" name="Cím 1"/>
          <p:cNvSpPr>
            <a:spLocks noGrp="1"/>
          </p:cNvSpPr>
          <p:nvPr>
            <p:ph type="title"/>
          </p:nvPr>
        </p:nvSpPr>
        <p:spPr>
          <a:xfrm>
            <a:off x="1266528" y="98716"/>
            <a:ext cx="5482952" cy="870265"/>
          </a:xfrm>
        </p:spPr>
        <p:txBody>
          <a:bodyPr>
            <a:normAutofit/>
          </a:bodyPr>
          <a:lstStyle/>
          <a:p>
            <a:pPr algn="l"/>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Structure of </a:t>
            </a:r>
            <a:r>
              <a:rPr lang="hu-HU" sz="3600" b="1" dirty="0">
                <a:solidFill>
                  <a:schemeClr val="bg1"/>
                </a:solidFill>
                <a:latin typeface="Tahoma" panose="020B0604030504040204" pitchFamily="34" charset="0"/>
                <a:ea typeface="Tahoma" panose="020B0604030504040204" pitchFamily="34" charset="0"/>
                <a:cs typeface="Tahoma" panose="020B0604030504040204" pitchFamily="34" charset="0"/>
              </a:rPr>
              <a:t>T</a:t>
            </a:r>
            <a:r>
              <a:rPr lang="en-GB"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raining</a:t>
            </a:r>
            <a:endParaRPr lang="hu-HU"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5" y="123670"/>
            <a:ext cx="800221" cy="800221"/>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581128"/>
            <a:ext cx="216024" cy="216024"/>
          </a:xfrm>
          <a:prstGeom prst="rect">
            <a:avLst/>
          </a:prstGeom>
        </p:spPr>
      </p:pic>
      <p:pic>
        <p:nvPicPr>
          <p:cNvPr id="10" name="Kép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941168"/>
            <a:ext cx="216024" cy="216024"/>
          </a:xfrm>
          <a:prstGeom prst="rect">
            <a:avLst/>
          </a:prstGeom>
        </p:spPr>
      </p:pic>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301208"/>
            <a:ext cx="216024" cy="216024"/>
          </a:xfrm>
          <a:prstGeom prst="rect">
            <a:avLst/>
          </a:prstGeom>
        </p:spPr>
      </p:pic>
      <p:pic>
        <p:nvPicPr>
          <p:cNvPr id="12" name="Kép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696822"/>
            <a:ext cx="216024" cy="2160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1691213385"/>
              </p:ext>
            </p:extLst>
          </p:nvPr>
        </p:nvGraphicFramePr>
        <p:xfrm>
          <a:off x="179512" y="362891"/>
          <a:ext cx="8712969" cy="6461616"/>
        </p:xfrm>
        <a:graphic>
          <a:graphicData uri="http://schemas.openxmlformats.org/drawingml/2006/table">
            <a:tbl>
              <a:tblPr firstRow="1" bandRow="1">
                <a:tableStyleId>{5C22544A-7EE6-4342-B048-85BDC9FD1C3A}</a:tableStyleId>
              </a:tblPr>
              <a:tblGrid>
                <a:gridCol w="2085155"/>
                <a:gridCol w="2531974"/>
                <a:gridCol w="2085155"/>
                <a:gridCol w="2010685"/>
              </a:tblGrid>
              <a:tr h="853296">
                <a:tc>
                  <a:txBody>
                    <a:bodyPr/>
                    <a:lstStyle/>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Theory and Methodology of Social and Economic Research in the Tourism </a:t>
                      </a:r>
                      <a:r>
                        <a:rPr lang="en-GB" sz="1200" dirty="0" smtClean="0">
                          <a:solidFill>
                            <a:schemeClr val="tx1">
                              <a:lumMod val="85000"/>
                              <a:lumOff val="15000"/>
                            </a:schemeClr>
                          </a:solidFill>
                          <a:effectLst/>
                          <a:latin typeface="+mj-lt"/>
                          <a:ea typeface="Times New Roman" panose="02020603050405020304" pitchFamily="18" charset="0"/>
                        </a:rPr>
                        <a:t>Industry</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tx1">
                              <a:lumMod val="85000"/>
                              <a:lumOff val="15000"/>
                            </a:schemeClr>
                          </a:solidFill>
                          <a:effectLst/>
                          <a:latin typeface="+mj-lt"/>
                          <a:ea typeface="+mn-ea"/>
                          <a:cs typeface="+mn-cs"/>
                        </a:rPr>
                        <a:t>Developing Communications Skills (Oratory) </a:t>
                      </a:r>
                      <a:endParaRPr lang="hu-HU" sz="1200" kern="1200" dirty="0" smtClean="0">
                        <a:solidFill>
                          <a:schemeClr val="tx1">
                            <a:lumMod val="85000"/>
                            <a:lumOff val="15000"/>
                          </a:schemeClr>
                        </a:solidFill>
                        <a:effectLst/>
                        <a:latin typeface="+mj-lt"/>
                        <a:ea typeface="+mn-ea"/>
                        <a:cs typeface="+mn-cs"/>
                      </a:endParaRPr>
                    </a:p>
                    <a:p>
                      <a:pPr algn="ctr"/>
                      <a:r>
                        <a:rPr lang="en-GB" sz="1200" kern="1200" dirty="0" smtClean="0">
                          <a:solidFill>
                            <a:schemeClr val="tx1">
                              <a:lumMod val="85000"/>
                              <a:lumOff val="15000"/>
                            </a:schemeClr>
                          </a:solidFill>
                          <a:effectLst/>
                          <a:latin typeface="+mj-lt"/>
                          <a:ea typeface="+mn-ea"/>
                          <a:cs typeface="+mn-cs"/>
                        </a:rPr>
                        <a:t>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tx1">
                              <a:lumMod val="85000"/>
                              <a:lumOff val="15000"/>
                            </a:schemeClr>
                          </a:solidFill>
                          <a:effectLst/>
                          <a:latin typeface="+mj-lt"/>
                          <a:ea typeface="+mn-ea"/>
                          <a:cs typeface="+mn-cs"/>
                        </a:rPr>
                        <a:t>Entrepreneurship in the Field of Tourism and Hospitality</a:t>
                      </a:r>
                      <a:endParaRPr lang="hu-HU" sz="1200" kern="1200" dirty="0" smtClean="0">
                        <a:solidFill>
                          <a:schemeClr val="tx1">
                            <a:lumMod val="85000"/>
                            <a:lumOff val="15000"/>
                          </a:schemeClr>
                        </a:solidFill>
                        <a:effectLst/>
                        <a:latin typeface="+mj-lt"/>
                        <a:ea typeface="+mn-ea"/>
                        <a:cs typeface="+mn-cs"/>
                      </a:endParaRPr>
                    </a:p>
                    <a:p>
                      <a:pPr algn="ctr"/>
                      <a:r>
                        <a:rPr lang="en-GB" sz="1200" kern="1200" dirty="0" smtClean="0">
                          <a:solidFill>
                            <a:schemeClr val="tx1">
                              <a:lumMod val="85000"/>
                              <a:lumOff val="15000"/>
                            </a:schemeClr>
                          </a:solidFill>
                          <a:effectLst/>
                          <a:latin typeface="+mj-lt"/>
                          <a:ea typeface="+mn-ea"/>
                          <a:cs typeface="+mn-cs"/>
                        </a:rPr>
                        <a:t>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tx1">
                              <a:lumMod val="85000"/>
                              <a:lumOff val="15000"/>
                            </a:schemeClr>
                          </a:solidFill>
                          <a:effectLst/>
                          <a:latin typeface="+mj-lt"/>
                          <a:ea typeface="+mn-ea"/>
                          <a:cs typeface="+mn-cs"/>
                        </a:rPr>
                        <a:t>Computer Technology in the Tourism Industry</a:t>
                      </a:r>
                      <a:endParaRPr lang="hu-HU" sz="1200" kern="1200" dirty="0" smtClean="0">
                        <a:solidFill>
                          <a:schemeClr val="tx1">
                            <a:lumMod val="85000"/>
                            <a:lumOff val="15000"/>
                          </a:schemeClr>
                        </a:solidFill>
                        <a:effectLst/>
                        <a:latin typeface="+mj-lt"/>
                        <a:ea typeface="+mn-ea"/>
                        <a:cs typeface="+mn-cs"/>
                      </a:endParaRPr>
                    </a:p>
                    <a:p>
                      <a:pPr algn="ctr"/>
                      <a:r>
                        <a:rPr lang="en-GB" sz="1200" kern="1200" dirty="0" smtClean="0">
                          <a:solidFill>
                            <a:schemeClr val="tx1">
                              <a:lumMod val="85000"/>
                              <a:lumOff val="15000"/>
                            </a:schemeClr>
                          </a:solidFill>
                          <a:effectLst/>
                          <a:latin typeface="+mj-lt"/>
                          <a:ea typeface="+mn-ea"/>
                          <a:cs typeface="+mn-cs"/>
                        </a:rPr>
                        <a:t>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r>
              <a:tr h="741680">
                <a:tc>
                  <a:txBody>
                    <a:bodyPr/>
                    <a:lstStyle/>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Tourism Legislation</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 </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tx1">
                              <a:lumMod val="85000"/>
                              <a:lumOff val="15000"/>
                            </a:schemeClr>
                          </a:solidFill>
                          <a:effectLst/>
                          <a:latin typeface="+mj-lt"/>
                          <a:ea typeface="+mn-ea"/>
                          <a:cs typeface="+mn-cs"/>
                        </a:rPr>
                        <a:t>Forecasting and Planning the Tourism Activities</a:t>
                      </a:r>
                      <a:endParaRPr lang="hu-HU" sz="1200" kern="1200" dirty="0" smtClean="0">
                        <a:solidFill>
                          <a:schemeClr val="tx1">
                            <a:lumMod val="85000"/>
                            <a:lumOff val="15000"/>
                          </a:schemeClr>
                        </a:solidFill>
                        <a:effectLst/>
                        <a:latin typeface="+mj-lt"/>
                        <a:ea typeface="+mn-ea"/>
                        <a:cs typeface="+mn-cs"/>
                      </a:endParaRPr>
                    </a:p>
                    <a:p>
                      <a:pPr algn="ctr"/>
                      <a:r>
                        <a:rPr lang="en-GB" sz="1200" kern="1200" dirty="0" smtClean="0">
                          <a:solidFill>
                            <a:schemeClr val="tx1">
                              <a:lumMod val="85000"/>
                              <a:lumOff val="15000"/>
                            </a:schemeClr>
                          </a:solidFill>
                          <a:effectLst/>
                          <a:latin typeface="+mj-lt"/>
                          <a:ea typeface="+mn-ea"/>
                          <a:cs typeface="+mn-cs"/>
                        </a:rPr>
                        <a:t>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bg1"/>
                          </a:solidFill>
                          <a:effectLst/>
                          <a:latin typeface="+mj-lt"/>
                          <a:ea typeface="+mn-ea"/>
                          <a:cs typeface="+mn-cs"/>
                        </a:rPr>
                        <a:t>MARKETING OF TOURIST DESTINATIONS</a:t>
                      </a:r>
                      <a:endParaRPr lang="hu-HU" sz="1200" kern="1200" dirty="0" smtClean="0">
                        <a:solidFill>
                          <a:schemeClr val="bg1"/>
                        </a:solidFill>
                        <a:effectLst/>
                        <a:latin typeface="+mj-lt"/>
                        <a:ea typeface="+mn-ea"/>
                        <a:cs typeface="+mn-cs"/>
                      </a:endParaRPr>
                    </a:p>
                    <a:p>
                      <a:pPr algn="ctr"/>
                      <a:r>
                        <a:rPr lang="en-GB" sz="1200" kern="1200" dirty="0" smtClean="0">
                          <a:solidFill>
                            <a:schemeClr val="bg1"/>
                          </a:solidFill>
                          <a:effectLst/>
                          <a:latin typeface="+mj-lt"/>
                          <a:ea typeface="+mn-ea"/>
                          <a:cs typeface="+mn-cs"/>
                        </a:rPr>
                        <a:t> </a:t>
                      </a:r>
                      <a:endParaRPr lang="hu-HU" sz="1200" kern="1200" dirty="0" smtClean="0">
                        <a:solidFill>
                          <a:schemeClr val="bg1"/>
                        </a:solidFill>
                        <a:effectLst/>
                        <a:latin typeface="+mj-lt"/>
                        <a:ea typeface="+mn-ea"/>
                        <a:cs typeface="+mn-cs"/>
                      </a:endParaRPr>
                    </a:p>
                    <a:p>
                      <a:pPr algn="ctr"/>
                      <a:r>
                        <a:rPr lang="en-GB" sz="1200" b="1" kern="1200" dirty="0" smtClean="0">
                          <a:solidFill>
                            <a:schemeClr val="bg1"/>
                          </a:solidFill>
                          <a:effectLst/>
                          <a:latin typeface="+mj-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lumMod val="85000"/>
                              <a:lumOff val="15000"/>
                            </a:schemeClr>
                          </a:solidFill>
                          <a:effectLst/>
                          <a:latin typeface="+mn-lt"/>
                          <a:ea typeface="+mn-ea"/>
                          <a:cs typeface="+mn-cs"/>
                        </a:rPr>
                        <a:t> Tourist and Recreational Planning Technology and Development of Territories</a:t>
                      </a:r>
                      <a:endParaRPr lang="hu-HU" sz="1200" kern="1200" dirty="0" smtClean="0">
                        <a:solidFill>
                          <a:schemeClr val="tx1">
                            <a:lumMod val="85000"/>
                            <a:lumOff val="15000"/>
                          </a:schemeClr>
                        </a:solidFill>
                        <a:effectLst/>
                        <a:latin typeface="+mn-lt"/>
                        <a:ea typeface="+mn-ea"/>
                        <a:cs typeface="+mn-cs"/>
                      </a:endParaRPr>
                    </a:p>
                    <a:p>
                      <a:pPr algn="ctr"/>
                      <a:r>
                        <a:rPr lang="en-GB" sz="1200" b="1" kern="1200" dirty="0" smtClean="0">
                          <a:solidFill>
                            <a:schemeClr val="tx1">
                              <a:lumMod val="85000"/>
                              <a:lumOff val="15000"/>
                            </a:schemeClr>
                          </a:solidFill>
                          <a:effectLst/>
                          <a:latin typeface="+mn-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r>
              <a:tr h="370840">
                <a:tc rowSpan="2">
                  <a:txBody>
                    <a:bodyPr/>
                    <a:lstStyle/>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Theory and Methodology of Recreational Geography</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 </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tx1">
                              <a:lumMod val="85000"/>
                              <a:lumOff val="15000"/>
                            </a:schemeClr>
                          </a:solidFill>
                          <a:effectLst/>
                          <a:latin typeface="+mj-lt"/>
                          <a:ea typeface="+mn-ea"/>
                          <a:cs typeface="+mn-cs"/>
                        </a:rPr>
                        <a:t>Financial Management of Tourism and Hospitality Business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rowSpan="2">
                  <a:txBody>
                    <a:bodyPr/>
                    <a:lstStyle/>
                    <a:p>
                      <a:pPr algn="ctr"/>
                      <a:r>
                        <a:rPr lang="en-GB" sz="1200" kern="1200" dirty="0" smtClean="0">
                          <a:solidFill>
                            <a:schemeClr val="bg1"/>
                          </a:solidFill>
                          <a:effectLst/>
                          <a:latin typeface="+mj-lt"/>
                          <a:ea typeface="+mn-ea"/>
                          <a:cs typeface="+mn-cs"/>
                        </a:rPr>
                        <a:t>SUSTAINABLE TOURISM DEVELOPMENT &amp; MANAGEMENT</a:t>
                      </a:r>
                      <a:endParaRPr lang="hu-HU" sz="1200" kern="1200" dirty="0" smtClean="0">
                        <a:solidFill>
                          <a:schemeClr val="bg1"/>
                        </a:solidFill>
                        <a:effectLst/>
                        <a:latin typeface="+mj-lt"/>
                        <a:ea typeface="+mn-ea"/>
                        <a:cs typeface="+mn-cs"/>
                      </a:endParaRPr>
                    </a:p>
                    <a:p>
                      <a:pPr algn="ctr"/>
                      <a:r>
                        <a:rPr lang="en-GB" sz="1200" kern="1200" dirty="0" smtClean="0">
                          <a:solidFill>
                            <a:schemeClr val="bg1"/>
                          </a:solidFill>
                          <a:effectLst/>
                          <a:latin typeface="+mj-lt"/>
                          <a:ea typeface="+mn-ea"/>
                          <a:cs typeface="+mn-cs"/>
                        </a:rPr>
                        <a:t> </a:t>
                      </a:r>
                      <a:endParaRPr lang="hu-HU" sz="1200" kern="1200" dirty="0" smtClean="0">
                        <a:solidFill>
                          <a:schemeClr val="bg1"/>
                        </a:solidFill>
                        <a:effectLst/>
                        <a:latin typeface="+mj-lt"/>
                        <a:ea typeface="+mn-ea"/>
                        <a:cs typeface="+mn-cs"/>
                      </a:endParaRPr>
                    </a:p>
                    <a:p>
                      <a:pPr algn="ctr"/>
                      <a:r>
                        <a:rPr lang="en-GB" sz="1200" b="1" kern="1200" dirty="0" smtClean="0">
                          <a:solidFill>
                            <a:schemeClr val="bg1"/>
                          </a:solidFill>
                          <a:effectLst/>
                          <a:latin typeface="+mj-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c rowSpan="2">
                  <a:txBody>
                    <a:bodyPr/>
                    <a:lstStyle/>
                    <a:p>
                      <a:pPr algn="ctr"/>
                      <a:r>
                        <a:rPr lang="en-GB" sz="1200" kern="1200" dirty="0" smtClean="0">
                          <a:solidFill>
                            <a:schemeClr val="bg1"/>
                          </a:solidFill>
                          <a:effectLst/>
                          <a:latin typeface="+mn-lt"/>
                          <a:ea typeface="+mn-ea"/>
                          <a:cs typeface="+mn-cs"/>
                        </a:rPr>
                        <a:t>SOCIOLOGY OF LEISURE </a:t>
                      </a:r>
                      <a:endParaRPr lang="hu-HU" sz="1200" kern="1200" dirty="0" smtClean="0">
                        <a:solidFill>
                          <a:schemeClr val="bg1"/>
                        </a:solidFill>
                        <a:effectLst/>
                        <a:latin typeface="+mn-lt"/>
                        <a:ea typeface="+mn-ea"/>
                        <a:cs typeface="+mn-cs"/>
                      </a:endParaRPr>
                    </a:p>
                    <a:p>
                      <a:pPr algn="ctr"/>
                      <a:r>
                        <a:rPr lang="en-GB" sz="1200" kern="1200" dirty="0" smtClean="0">
                          <a:solidFill>
                            <a:schemeClr val="bg1"/>
                          </a:solidFill>
                          <a:effectLst/>
                          <a:latin typeface="+mn-lt"/>
                          <a:ea typeface="+mn-ea"/>
                          <a:cs typeface="+mn-cs"/>
                        </a:rPr>
                        <a:t> </a:t>
                      </a:r>
                      <a:endParaRPr lang="hu-HU" sz="1200" kern="1200" dirty="0" smtClean="0">
                        <a:solidFill>
                          <a:schemeClr val="bg1"/>
                        </a:solidFill>
                        <a:effectLst/>
                        <a:latin typeface="+mn-lt"/>
                        <a:ea typeface="+mn-ea"/>
                        <a:cs typeface="+mn-cs"/>
                      </a:endParaRPr>
                    </a:p>
                    <a:p>
                      <a:pPr algn="ctr"/>
                      <a:r>
                        <a:rPr lang="en-GB" sz="1200" b="1" kern="1200" dirty="0" smtClean="0">
                          <a:solidFill>
                            <a:schemeClr val="bg1"/>
                          </a:solidFill>
                          <a:effectLst/>
                          <a:latin typeface="+mn-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r>
              <a:tr h="370840">
                <a:tc vMerge="1">
                  <a:txBody>
                    <a:bodyPr/>
                    <a:lstStyle/>
                    <a:p>
                      <a:endParaRPr lang="hu-HU" sz="1100" dirty="0"/>
                    </a:p>
                  </a:txBody>
                  <a:tcPr/>
                </a:tc>
                <a:tc>
                  <a:txBody>
                    <a:bodyPr/>
                    <a:lstStyle/>
                    <a:p>
                      <a:pPr algn="ctr"/>
                      <a:r>
                        <a:rPr lang="en-GB" sz="1200" kern="1200" dirty="0" smtClean="0">
                          <a:solidFill>
                            <a:schemeClr val="tx1">
                              <a:lumMod val="85000"/>
                              <a:lumOff val="15000"/>
                            </a:schemeClr>
                          </a:solidFill>
                          <a:effectLst/>
                          <a:latin typeface="+mj-lt"/>
                          <a:ea typeface="+mn-ea"/>
                          <a:cs typeface="+mn-cs"/>
                        </a:rPr>
                        <a:t>Supply management and Logistics of Tourism and Hospitality Enterprises</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latin typeface="+mj-lt"/>
                      </a:endParaRPr>
                    </a:p>
                  </a:txBody>
                  <a:tcPr>
                    <a:solidFill>
                      <a:srgbClr val="F68B1F"/>
                    </a:solidFill>
                  </a:tcPr>
                </a:tc>
                <a:tc vMerge="1">
                  <a:txBody>
                    <a:bodyPr/>
                    <a:lstStyle/>
                    <a:p>
                      <a:pPr algn="ctr"/>
                      <a:endParaRPr lang="hu-HU" sz="1050" dirty="0"/>
                    </a:p>
                  </a:txBody>
                  <a:tcPr/>
                </a:tc>
                <a:tc vMerge="1">
                  <a:txBody>
                    <a:bodyPr/>
                    <a:lstStyle/>
                    <a:p>
                      <a:endParaRPr lang="hu-HU"/>
                    </a:p>
                  </a:txBody>
                  <a:tcPr/>
                </a:tc>
              </a:tr>
              <a:tr h="741680">
                <a:tc>
                  <a:txBody>
                    <a:bodyPr/>
                    <a:lstStyle/>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Modern Strategies of Human Resources Management</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 </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bg1"/>
                          </a:solidFill>
                          <a:effectLst/>
                          <a:latin typeface="+mj-lt"/>
                          <a:ea typeface="+mn-ea"/>
                          <a:cs typeface="+mn-cs"/>
                        </a:rPr>
                        <a:t>SMALL ENTERPRISE DEVELOPMENT&amp; MAMAGEMENT</a:t>
                      </a:r>
                      <a:endParaRPr lang="hu-HU" sz="1200" kern="1200" dirty="0" smtClean="0">
                        <a:solidFill>
                          <a:schemeClr val="bg1"/>
                        </a:solidFill>
                        <a:effectLst/>
                        <a:latin typeface="+mj-lt"/>
                        <a:ea typeface="+mn-ea"/>
                        <a:cs typeface="+mn-cs"/>
                      </a:endParaRPr>
                    </a:p>
                    <a:p>
                      <a:pPr algn="ctr"/>
                      <a:r>
                        <a:rPr lang="en-GB" sz="1200" kern="1200" dirty="0" smtClean="0">
                          <a:solidFill>
                            <a:schemeClr val="bg1"/>
                          </a:solidFill>
                          <a:effectLst/>
                          <a:latin typeface="+mj-lt"/>
                          <a:ea typeface="+mn-ea"/>
                          <a:cs typeface="+mn-cs"/>
                        </a:rPr>
                        <a:t>or</a:t>
                      </a:r>
                      <a:endParaRPr lang="hu-HU" sz="1200" kern="1200" dirty="0" smtClean="0">
                        <a:solidFill>
                          <a:schemeClr val="bg1"/>
                        </a:solidFill>
                        <a:effectLst/>
                        <a:latin typeface="+mj-lt"/>
                        <a:ea typeface="+mn-ea"/>
                        <a:cs typeface="+mn-cs"/>
                      </a:endParaRPr>
                    </a:p>
                    <a:p>
                      <a:pPr algn="ctr"/>
                      <a:r>
                        <a:rPr lang="en-GB" sz="1100" kern="1200" dirty="0" smtClean="0">
                          <a:solidFill>
                            <a:schemeClr val="bg1"/>
                          </a:solidFill>
                          <a:effectLst/>
                          <a:latin typeface="+mj-lt"/>
                          <a:ea typeface="+mn-ea"/>
                          <a:cs typeface="+mn-cs"/>
                        </a:rPr>
                        <a:t>INTERNATIONAL HOTEL </a:t>
                      </a:r>
                      <a:r>
                        <a:rPr lang="hu-HU" sz="1100" kern="1200" dirty="0" smtClean="0">
                          <a:solidFill>
                            <a:schemeClr val="bg1"/>
                          </a:solidFill>
                          <a:effectLst/>
                          <a:latin typeface="+mj-lt"/>
                          <a:ea typeface="+mn-ea"/>
                          <a:cs typeface="+mn-cs"/>
                        </a:rPr>
                        <a:t>M</a:t>
                      </a:r>
                      <a:r>
                        <a:rPr lang="en-GB" sz="1100" kern="1200" dirty="0" smtClean="0">
                          <a:solidFill>
                            <a:schemeClr val="bg1"/>
                          </a:solidFill>
                          <a:effectLst/>
                          <a:latin typeface="+mj-lt"/>
                          <a:ea typeface="+mn-ea"/>
                          <a:cs typeface="+mn-cs"/>
                        </a:rPr>
                        <a:t>ANAGEMENT</a:t>
                      </a:r>
                      <a:endParaRPr lang="hu-HU" sz="1100" kern="1200" dirty="0" smtClean="0">
                        <a:solidFill>
                          <a:schemeClr val="bg1"/>
                        </a:solidFill>
                        <a:effectLst/>
                        <a:latin typeface="+mj-lt"/>
                        <a:ea typeface="+mn-ea"/>
                        <a:cs typeface="+mn-cs"/>
                      </a:endParaRPr>
                    </a:p>
                    <a:p>
                      <a:pPr algn="ctr"/>
                      <a:r>
                        <a:rPr lang="en-GB" sz="1100" kern="1200" dirty="0" smtClean="0">
                          <a:solidFill>
                            <a:schemeClr val="bg1"/>
                          </a:solidFill>
                          <a:effectLst/>
                          <a:latin typeface="+mj-lt"/>
                          <a:ea typeface="+mn-ea"/>
                          <a:cs typeface="+mn-cs"/>
                        </a:rPr>
                        <a:t>(at Partner’s Choice)</a:t>
                      </a:r>
                      <a:endParaRPr lang="hu-HU" sz="1100" kern="1200" dirty="0" smtClean="0">
                        <a:solidFill>
                          <a:schemeClr val="bg1"/>
                        </a:solidFill>
                        <a:effectLst/>
                        <a:latin typeface="+mj-lt"/>
                        <a:ea typeface="+mn-ea"/>
                        <a:cs typeface="+mn-cs"/>
                      </a:endParaRPr>
                    </a:p>
                    <a:p>
                      <a:pPr algn="ctr"/>
                      <a:r>
                        <a:rPr lang="en-GB" sz="1200" b="1" kern="1200" dirty="0" smtClean="0">
                          <a:solidFill>
                            <a:schemeClr val="bg1"/>
                          </a:solidFill>
                          <a:effectLst/>
                          <a:latin typeface="+mj-lt"/>
                          <a:ea typeface="+mn-ea"/>
                          <a:cs typeface="+mn-cs"/>
                        </a:rPr>
                        <a:t> 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algn="ctr"/>
                      <a:r>
                        <a:rPr lang="en-GB" sz="1200" kern="1200" dirty="0" smtClean="0">
                          <a:solidFill>
                            <a:schemeClr val="bg1"/>
                          </a:solidFill>
                          <a:effectLst/>
                          <a:latin typeface="+mj-lt"/>
                          <a:ea typeface="+mn-ea"/>
                          <a:cs typeface="+mn-cs"/>
                        </a:rPr>
                        <a:t>ATTRACTION &amp;VISITOR MANAGEMENT</a:t>
                      </a:r>
                      <a:endParaRPr lang="hu-HU" sz="1200" kern="1200" dirty="0" smtClean="0">
                        <a:solidFill>
                          <a:schemeClr val="bg1"/>
                        </a:solidFill>
                        <a:effectLst/>
                        <a:latin typeface="+mj-lt"/>
                        <a:ea typeface="+mn-ea"/>
                        <a:cs typeface="+mn-cs"/>
                      </a:endParaRPr>
                    </a:p>
                    <a:p>
                      <a:pPr algn="ctr"/>
                      <a:r>
                        <a:rPr lang="en-GB" sz="1200" kern="1200" dirty="0" smtClean="0">
                          <a:solidFill>
                            <a:schemeClr val="bg1"/>
                          </a:solidFill>
                          <a:effectLst/>
                          <a:latin typeface="+mj-lt"/>
                          <a:ea typeface="+mn-ea"/>
                          <a:cs typeface="+mn-cs"/>
                        </a:rPr>
                        <a:t> </a:t>
                      </a:r>
                      <a:endParaRPr lang="hu-HU" sz="1200" kern="1200" dirty="0" smtClean="0">
                        <a:solidFill>
                          <a:schemeClr val="bg1"/>
                        </a:solidFill>
                        <a:effectLst/>
                        <a:latin typeface="+mj-lt"/>
                        <a:ea typeface="+mn-ea"/>
                        <a:cs typeface="+mn-cs"/>
                      </a:endParaRPr>
                    </a:p>
                    <a:p>
                      <a:pPr algn="ctr"/>
                      <a:r>
                        <a:rPr lang="en-GB" sz="1200" b="1" kern="1200" dirty="0" smtClean="0">
                          <a:solidFill>
                            <a:schemeClr val="bg1"/>
                          </a:solidFill>
                          <a:effectLst/>
                          <a:latin typeface="+mj-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algn="ctr"/>
                      <a:r>
                        <a:rPr lang="en-GB" sz="1200" kern="1200" dirty="0" smtClean="0">
                          <a:solidFill>
                            <a:schemeClr val="bg1"/>
                          </a:solidFill>
                          <a:effectLst/>
                          <a:latin typeface="+mn-lt"/>
                          <a:ea typeface="+mn-ea"/>
                          <a:cs typeface="+mn-cs"/>
                        </a:rPr>
                        <a:t>QUALITY MANAGEMENT IN TOURISM</a:t>
                      </a:r>
                      <a:endParaRPr lang="hu-HU" sz="1200" kern="1200" dirty="0" smtClean="0">
                        <a:solidFill>
                          <a:schemeClr val="bg1"/>
                        </a:solidFill>
                        <a:effectLst/>
                        <a:latin typeface="+mn-lt"/>
                        <a:ea typeface="+mn-ea"/>
                        <a:cs typeface="+mn-cs"/>
                      </a:endParaRPr>
                    </a:p>
                    <a:p>
                      <a:pPr algn="ctr"/>
                      <a:r>
                        <a:rPr lang="en-GB" sz="1200" kern="1200" dirty="0" smtClean="0">
                          <a:solidFill>
                            <a:schemeClr val="bg1"/>
                          </a:solidFill>
                          <a:effectLst/>
                          <a:latin typeface="+mn-lt"/>
                          <a:ea typeface="+mn-ea"/>
                          <a:cs typeface="+mn-cs"/>
                        </a:rPr>
                        <a:t> </a:t>
                      </a:r>
                      <a:endParaRPr lang="hu-HU" sz="1200" kern="1200" dirty="0" smtClean="0">
                        <a:solidFill>
                          <a:schemeClr val="bg1"/>
                        </a:solidFill>
                        <a:effectLst/>
                        <a:latin typeface="+mn-lt"/>
                        <a:ea typeface="+mn-ea"/>
                        <a:cs typeface="+mn-cs"/>
                      </a:endParaRPr>
                    </a:p>
                    <a:p>
                      <a:pPr algn="ctr"/>
                      <a:r>
                        <a:rPr lang="en-GB" sz="1200" b="1" kern="1200" dirty="0" smtClean="0">
                          <a:solidFill>
                            <a:schemeClr val="bg1"/>
                          </a:solidFill>
                          <a:effectLst/>
                          <a:latin typeface="+mn-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r>
              <a:tr h="370840">
                <a:tc>
                  <a:txBody>
                    <a:bodyPr/>
                    <a:lstStyle/>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Organizational Project Management</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dirty="0">
                          <a:solidFill>
                            <a:schemeClr val="tx1">
                              <a:lumMod val="85000"/>
                              <a:lumOff val="15000"/>
                            </a:schemeClr>
                          </a:solidFill>
                          <a:effectLst/>
                          <a:latin typeface="+mj-lt"/>
                          <a:ea typeface="Times New Roman" panose="02020603050405020304" pitchFamily="18" charset="0"/>
                        </a:rPr>
                        <a:t> </a:t>
                      </a:r>
                      <a:endParaRPr lang="hu-HU" sz="1200" dirty="0">
                        <a:solidFill>
                          <a:schemeClr val="tx1">
                            <a:lumMod val="85000"/>
                            <a:lumOff val="15000"/>
                          </a:schemeClr>
                        </a:solidFill>
                        <a:effectLst/>
                        <a:latin typeface="+mj-lt"/>
                        <a:ea typeface="Times New Roman" panose="02020603050405020304" pitchFamily="18" charset="0"/>
                      </a:endParaRPr>
                    </a:p>
                    <a:p>
                      <a:pPr algn="ctr">
                        <a:spcAft>
                          <a:spcPts val="0"/>
                        </a:spcAft>
                      </a:pPr>
                      <a:r>
                        <a:rPr lang="en-GB" sz="1200" b="1" dirty="0">
                          <a:solidFill>
                            <a:schemeClr val="tx1">
                              <a:lumMod val="85000"/>
                              <a:lumOff val="15000"/>
                            </a:schemeClr>
                          </a:solidFill>
                          <a:effectLst/>
                          <a:latin typeface="+mj-lt"/>
                          <a:ea typeface="Times New Roman" panose="02020603050405020304" pitchFamily="18" charset="0"/>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200" kern="1200" dirty="0" smtClean="0">
                          <a:solidFill>
                            <a:schemeClr val="bg1"/>
                          </a:solidFill>
                          <a:effectLst/>
                          <a:latin typeface="+mj-lt"/>
                          <a:ea typeface="+mn-ea"/>
                          <a:cs typeface="+mn-cs"/>
                        </a:rPr>
                        <a:t>PROJECT MANAGEMENT IN TURISM </a:t>
                      </a:r>
                      <a:endParaRPr lang="hu-HU" sz="1200" kern="1200" dirty="0" smtClean="0">
                        <a:solidFill>
                          <a:schemeClr val="bg1"/>
                        </a:solidFill>
                        <a:effectLst/>
                        <a:latin typeface="+mj-lt"/>
                        <a:ea typeface="+mn-ea"/>
                        <a:cs typeface="+mn-cs"/>
                      </a:endParaRPr>
                    </a:p>
                    <a:p>
                      <a:pPr algn="ctr"/>
                      <a:r>
                        <a:rPr lang="en-GB" sz="1200" kern="1200" dirty="0" smtClean="0">
                          <a:solidFill>
                            <a:schemeClr val="bg1"/>
                          </a:solidFill>
                          <a:effectLst/>
                          <a:latin typeface="+mj-lt"/>
                          <a:ea typeface="+mn-ea"/>
                          <a:cs typeface="+mn-cs"/>
                        </a:rPr>
                        <a:t> </a:t>
                      </a:r>
                      <a:endParaRPr lang="hu-HU" sz="1200" kern="1200" dirty="0" smtClean="0">
                        <a:solidFill>
                          <a:schemeClr val="bg1"/>
                        </a:solidFill>
                        <a:effectLst/>
                        <a:latin typeface="+mj-lt"/>
                        <a:ea typeface="+mn-ea"/>
                        <a:cs typeface="+mn-cs"/>
                      </a:endParaRPr>
                    </a:p>
                    <a:p>
                      <a:pPr algn="ctr"/>
                      <a:r>
                        <a:rPr lang="en-GB" sz="1200" b="1" kern="1200" dirty="0" smtClean="0">
                          <a:solidFill>
                            <a:schemeClr val="bg1"/>
                          </a:solidFill>
                          <a:effectLst/>
                          <a:latin typeface="+mj-lt"/>
                          <a:ea typeface="+mn-ea"/>
                          <a:cs typeface="+mn-cs"/>
                        </a:rPr>
                        <a:t>KJU</a:t>
                      </a:r>
                      <a:endParaRPr lang="hu-HU" sz="1200" dirty="0">
                        <a:solidFill>
                          <a:schemeClr val="bg1"/>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algn="ctr"/>
                      <a:r>
                        <a:rPr lang="en-GB" sz="1200" kern="1200" dirty="0" smtClean="0">
                          <a:solidFill>
                            <a:schemeClr val="tx1">
                              <a:lumMod val="85000"/>
                              <a:lumOff val="15000"/>
                            </a:schemeClr>
                          </a:solidFill>
                          <a:effectLst/>
                          <a:latin typeface="+mj-lt"/>
                          <a:ea typeface="+mn-ea"/>
                          <a:cs typeface="+mn-cs"/>
                        </a:rPr>
                        <a:t>Touristic Brand Promotion Technologies of Regions</a:t>
                      </a:r>
                      <a:endParaRPr lang="hu-HU" sz="1200" kern="1200" dirty="0" smtClean="0">
                        <a:solidFill>
                          <a:schemeClr val="tx1">
                            <a:lumMod val="85000"/>
                            <a:lumOff val="15000"/>
                          </a:schemeClr>
                        </a:solidFill>
                        <a:effectLst/>
                        <a:latin typeface="+mj-lt"/>
                        <a:ea typeface="+mn-ea"/>
                        <a:cs typeface="+mn-cs"/>
                      </a:endParaRPr>
                    </a:p>
                    <a:p>
                      <a:pPr algn="ctr"/>
                      <a:r>
                        <a:rPr lang="en-GB" sz="1200" kern="1200" dirty="0" smtClean="0">
                          <a:solidFill>
                            <a:schemeClr val="tx1">
                              <a:lumMod val="85000"/>
                              <a:lumOff val="15000"/>
                            </a:schemeClr>
                          </a:solidFill>
                          <a:effectLst/>
                          <a:latin typeface="+mj-lt"/>
                          <a:ea typeface="+mn-ea"/>
                          <a:cs typeface="+mn-cs"/>
                        </a:rPr>
                        <a:t> </a:t>
                      </a:r>
                      <a:endParaRPr lang="hu-HU" sz="1200" kern="1200" dirty="0" smtClean="0">
                        <a:solidFill>
                          <a:schemeClr val="tx1">
                            <a:lumMod val="85000"/>
                            <a:lumOff val="15000"/>
                          </a:schemeClr>
                        </a:solidFill>
                        <a:effectLst/>
                        <a:latin typeface="+mj-lt"/>
                        <a:ea typeface="+mn-ea"/>
                        <a:cs typeface="+mn-cs"/>
                      </a:endParaRPr>
                    </a:p>
                    <a:p>
                      <a:pPr algn="ctr"/>
                      <a:r>
                        <a:rPr lang="en-GB" sz="1200" b="1" kern="1200" dirty="0" smtClean="0">
                          <a:solidFill>
                            <a:schemeClr val="tx1">
                              <a:lumMod val="85000"/>
                              <a:lumOff val="15000"/>
                            </a:schemeClr>
                          </a:solidFill>
                          <a:effectLst/>
                          <a:latin typeface="+mj-lt"/>
                          <a:ea typeface="+mn-ea"/>
                          <a:cs typeface="+mn-cs"/>
                        </a:rPr>
                        <a:t>URFU</a:t>
                      </a:r>
                      <a:endParaRPr lang="hu-HU" sz="12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endParaRPr lang="hu-HU" sz="12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r>
              <a:tr h="370840">
                <a:tc>
                  <a:txBody>
                    <a:bodyPr/>
                    <a:lstStyle/>
                    <a:p>
                      <a:pPr algn="ctr">
                        <a:spcAft>
                          <a:spcPts val="0"/>
                        </a:spcAft>
                      </a:pPr>
                      <a:r>
                        <a:rPr lang="en-GB" sz="1100" dirty="0">
                          <a:solidFill>
                            <a:srgbClr val="F2F2F2"/>
                          </a:solidFill>
                          <a:effectLst/>
                          <a:latin typeface="+mj-lt"/>
                          <a:ea typeface="Times New Roman" panose="02020603050405020304" pitchFamily="18" charset="0"/>
                        </a:rPr>
                        <a:t>E-BUSINESS &amp; E-MARKETING </a:t>
                      </a:r>
                      <a:endParaRPr lang="hu-HU" sz="1100" dirty="0">
                        <a:solidFill>
                          <a:srgbClr val="F2F2F2"/>
                        </a:solidFill>
                        <a:effectLst/>
                        <a:latin typeface="+mj-lt"/>
                        <a:ea typeface="Times New Roman" panose="02020603050405020304" pitchFamily="18" charset="0"/>
                      </a:endParaRPr>
                    </a:p>
                    <a:p>
                      <a:pPr algn="ctr">
                        <a:spcAft>
                          <a:spcPts val="0"/>
                        </a:spcAft>
                      </a:pPr>
                      <a:r>
                        <a:rPr lang="en-GB" sz="1100" b="1" dirty="0">
                          <a:solidFill>
                            <a:srgbClr val="F2F2F2"/>
                          </a:solidFill>
                          <a:effectLst/>
                          <a:latin typeface="+mj-lt"/>
                          <a:ea typeface="Times New Roman" panose="02020603050405020304" pitchFamily="18" charset="0"/>
                        </a:rPr>
                        <a:t>KJU</a:t>
                      </a:r>
                      <a:endParaRPr lang="hu-HU" sz="1100" dirty="0">
                        <a:solidFill>
                          <a:srgbClr val="F2F2F2"/>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algn="ctr">
                        <a:spcAft>
                          <a:spcPts val="0"/>
                        </a:spcAft>
                      </a:pP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GB" sz="1100" kern="1200" dirty="0" smtClean="0">
                          <a:solidFill>
                            <a:schemeClr val="tx1">
                              <a:lumMod val="85000"/>
                              <a:lumOff val="15000"/>
                            </a:schemeClr>
                          </a:solidFill>
                          <a:effectLst/>
                          <a:latin typeface="+mj-lt"/>
                          <a:ea typeface="+mn-ea"/>
                          <a:cs typeface="+mn-cs"/>
                        </a:rPr>
                        <a:t>Philosophy or Political Science </a:t>
                      </a:r>
                      <a:endParaRPr lang="hu-HU" sz="1100" kern="1200" dirty="0" smtClean="0">
                        <a:solidFill>
                          <a:schemeClr val="tx1">
                            <a:lumMod val="85000"/>
                            <a:lumOff val="15000"/>
                          </a:schemeClr>
                        </a:solidFill>
                        <a:effectLst/>
                        <a:latin typeface="+mj-lt"/>
                        <a:ea typeface="+mn-ea"/>
                        <a:cs typeface="+mn-cs"/>
                      </a:endParaRPr>
                    </a:p>
                    <a:p>
                      <a:pPr algn="ctr"/>
                      <a:r>
                        <a:rPr lang="en-GB" sz="1100" b="1" kern="1200" dirty="0" smtClean="0">
                          <a:solidFill>
                            <a:schemeClr val="tx1">
                              <a:lumMod val="85000"/>
                              <a:lumOff val="15000"/>
                            </a:schemeClr>
                          </a:solidFill>
                          <a:effectLst/>
                          <a:latin typeface="+mj-lt"/>
                          <a:ea typeface="+mn-ea"/>
                          <a:cs typeface="+mn-cs"/>
                        </a:rPr>
                        <a:t>URFU</a:t>
                      </a:r>
                      <a:endParaRPr lang="hu-HU" sz="11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c>
                  <a:txBody>
                    <a:bodyPr/>
                    <a:lstStyle/>
                    <a:p>
                      <a:pPr algn="ctr"/>
                      <a:r>
                        <a:rPr lang="en-GB" sz="1100" kern="1200" dirty="0" smtClean="0">
                          <a:solidFill>
                            <a:schemeClr val="tx1">
                              <a:lumMod val="85000"/>
                              <a:lumOff val="15000"/>
                            </a:schemeClr>
                          </a:solidFill>
                          <a:effectLst/>
                          <a:latin typeface="+mn-lt"/>
                          <a:ea typeface="+mn-ea"/>
                          <a:cs typeface="+mn-cs"/>
                        </a:rPr>
                        <a:t>Workshop: Training, Mentoring, Coaching </a:t>
                      </a:r>
                      <a:endParaRPr lang="hu-HU" sz="1100" kern="1200" dirty="0" smtClean="0">
                        <a:solidFill>
                          <a:schemeClr val="tx1">
                            <a:lumMod val="85000"/>
                            <a:lumOff val="15000"/>
                          </a:schemeClr>
                        </a:solidFill>
                        <a:effectLst/>
                        <a:latin typeface="+mn-lt"/>
                        <a:ea typeface="+mn-ea"/>
                        <a:cs typeface="+mn-cs"/>
                      </a:endParaRPr>
                    </a:p>
                    <a:p>
                      <a:pPr algn="ctr"/>
                      <a:r>
                        <a:rPr lang="en-GB" sz="1100" b="1" kern="1200" dirty="0" smtClean="0">
                          <a:solidFill>
                            <a:schemeClr val="tx1">
                              <a:lumMod val="85000"/>
                              <a:lumOff val="15000"/>
                            </a:schemeClr>
                          </a:solidFill>
                          <a:effectLst/>
                          <a:latin typeface="+mn-lt"/>
                          <a:ea typeface="+mn-ea"/>
                          <a:cs typeface="+mn-cs"/>
                        </a:rPr>
                        <a:t>URFU</a:t>
                      </a:r>
                      <a:endParaRPr lang="hu-HU" sz="1100" dirty="0">
                        <a:solidFill>
                          <a:schemeClr val="tx1">
                            <a:lumMod val="85000"/>
                            <a:lumOff val="15000"/>
                          </a:schemeClr>
                        </a:solidFill>
                        <a:effectLst/>
                        <a:latin typeface="+mj-lt"/>
                        <a:ea typeface="Times New Roman" panose="02020603050405020304" pitchFamily="18" charset="0"/>
                      </a:endParaRPr>
                    </a:p>
                  </a:txBody>
                  <a:tcPr marL="68580" marR="68580" marT="0" marB="0" anchor="ctr">
                    <a:solidFill>
                      <a:srgbClr val="F68B1F"/>
                    </a:solidFill>
                  </a:tcPr>
                </a:tc>
              </a:tr>
              <a:tr h="370840">
                <a:tc>
                  <a:txBody>
                    <a:bodyPr/>
                    <a:lstStyle/>
                    <a:p>
                      <a:pPr algn="ctr">
                        <a:spcAft>
                          <a:spcPts val="0"/>
                        </a:spcAft>
                      </a:pPr>
                      <a:r>
                        <a:rPr lang="en-GB" sz="1100" dirty="0">
                          <a:solidFill>
                            <a:srgbClr val="F2F2F2"/>
                          </a:solidFill>
                          <a:effectLst/>
                          <a:latin typeface="+mj-lt"/>
                          <a:ea typeface="Times New Roman" panose="02020603050405020304" pitchFamily="18" charset="0"/>
                        </a:rPr>
                        <a:t>TURISM MARKETING &amp; COMMUNICÁCIÓN </a:t>
                      </a:r>
                      <a:endParaRPr lang="hu-HU" sz="1100" dirty="0">
                        <a:solidFill>
                          <a:srgbClr val="F2F2F2"/>
                        </a:solidFill>
                        <a:effectLst/>
                        <a:latin typeface="+mj-lt"/>
                        <a:ea typeface="Times New Roman" panose="02020603050405020304" pitchFamily="18" charset="0"/>
                      </a:endParaRPr>
                    </a:p>
                    <a:p>
                      <a:pPr algn="ctr">
                        <a:spcAft>
                          <a:spcPts val="0"/>
                        </a:spcAft>
                      </a:pPr>
                      <a:r>
                        <a:rPr lang="en-GB" sz="1100" b="1" dirty="0">
                          <a:solidFill>
                            <a:srgbClr val="F2F2F2"/>
                          </a:solidFill>
                          <a:effectLst/>
                          <a:latin typeface="+mj-lt"/>
                          <a:ea typeface="Times New Roman" panose="02020603050405020304" pitchFamily="18" charset="0"/>
                        </a:rPr>
                        <a:t>KJU</a:t>
                      </a:r>
                      <a:endParaRPr lang="hu-HU" sz="1100" dirty="0">
                        <a:solidFill>
                          <a:srgbClr val="F2F2F2"/>
                        </a:solidFill>
                        <a:effectLst/>
                        <a:latin typeface="+mj-lt"/>
                        <a:ea typeface="Times New Roman" panose="02020603050405020304" pitchFamily="18" charset="0"/>
                      </a:endParaRPr>
                    </a:p>
                  </a:txBody>
                  <a:tcPr marL="68580" marR="68580" marT="0" marB="0" anchor="ctr">
                    <a:solidFill>
                      <a:srgbClr val="126384"/>
                    </a:solidFill>
                  </a:tcPr>
                </a:tc>
                <a:tc>
                  <a:txBody>
                    <a:bodyPr/>
                    <a:lstStyle/>
                    <a:p>
                      <a:pPr algn="ctr">
                        <a:spcAft>
                          <a:spcPts val="0"/>
                        </a:spcAft>
                      </a:pP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spcAft>
                          <a:spcPts val="0"/>
                        </a:spcAft>
                      </a:pP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spcAft>
                          <a:spcPts val="0"/>
                        </a:spcAft>
                      </a:pP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r>
              <a:tr h="370840">
                <a:tc>
                  <a:txBody>
                    <a:bodyPr/>
                    <a:lstStyle/>
                    <a:p>
                      <a:pPr algn="ctr">
                        <a:spcAft>
                          <a:spcPts val="0"/>
                        </a:spcAft>
                      </a:pPr>
                      <a:r>
                        <a:rPr lang="en-GB" sz="1100" dirty="0">
                          <a:effectLst/>
                          <a:latin typeface="+mj-lt"/>
                          <a:ea typeface="Times New Roman" panose="02020603050405020304" pitchFamily="18" charset="0"/>
                        </a:rPr>
                        <a:t> </a:t>
                      </a: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spcAft>
                          <a:spcPts val="0"/>
                        </a:spcAft>
                      </a:pPr>
                      <a:endParaRPr lang="hu-HU" sz="1100" dirty="0">
                        <a:effectLst/>
                        <a:latin typeface="+mj-lt"/>
                        <a:ea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GB" sz="1100" kern="1200" dirty="0" smtClean="0">
                          <a:solidFill>
                            <a:schemeClr val="bg1"/>
                          </a:solidFill>
                          <a:effectLst/>
                          <a:latin typeface="+mn-lt"/>
                          <a:ea typeface="+mn-ea"/>
                          <a:cs typeface="+mn-cs"/>
                        </a:rPr>
                        <a:t>THESIS PROJECT</a:t>
                      </a:r>
                      <a:endParaRPr lang="hu-HU" sz="1100" kern="1200" dirty="0" smtClean="0">
                        <a:solidFill>
                          <a:schemeClr val="bg1"/>
                        </a:solidFill>
                        <a:effectLst/>
                        <a:latin typeface="+mn-lt"/>
                        <a:ea typeface="+mn-ea"/>
                        <a:cs typeface="+mn-cs"/>
                      </a:endParaRPr>
                    </a:p>
                    <a:p>
                      <a:pPr algn="ctr"/>
                      <a:r>
                        <a:rPr lang="en-GB" sz="1100" kern="1200" dirty="0" smtClean="0">
                          <a:solidFill>
                            <a:schemeClr val="bg1"/>
                          </a:solidFill>
                          <a:effectLst/>
                          <a:latin typeface="+mn-lt"/>
                          <a:ea typeface="+mn-ea"/>
                          <a:cs typeface="+mn-cs"/>
                        </a:rPr>
                        <a:t> (RESEARCH METHODOLOGY)</a:t>
                      </a:r>
                      <a:endParaRPr lang="hu-HU" sz="1100" kern="1200" dirty="0" smtClean="0">
                        <a:solidFill>
                          <a:schemeClr val="bg1"/>
                        </a:solidFill>
                        <a:effectLst/>
                        <a:latin typeface="+mn-lt"/>
                        <a:ea typeface="+mn-ea"/>
                        <a:cs typeface="+mn-cs"/>
                      </a:endParaRPr>
                    </a:p>
                    <a:p>
                      <a:pPr algn="ctr"/>
                      <a:r>
                        <a:rPr lang="en-GB" sz="1100" b="1" kern="1200" dirty="0" smtClean="0">
                          <a:solidFill>
                            <a:schemeClr val="bg1"/>
                          </a:solidFill>
                          <a:effectLst/>
                          <a:latin typeface="+mn-lt"/>
                          <a:ea typeface="+mn-ea"/>
                          <a:cs typeface="+mn-cs"/>
                        </a:rPr>
                        <a:t>KJU</a:t>
                      </a:r>
                      <a:endParaRPr lang="hu-HU" sz="1100" kern="1200" dirty="0" smtClean="0">
                        <a:solidFill>
                          <a:schemeClr val="bg1"/>
                        </a:solidFill>
                        <a:effectLst/>
                        <a:latin typeface="+mn-lt"/>
                        <a:ea typeface="Times New Roman" panose="02020603050405020304" pitchFamily="18" charset="0"/>
                        <a:cs typeface="+mn-cs"/>
                      </a:endParaRPr>
                    </a:p>
                  </a:txBody>
                  <a:tcPr marL="68580" marR="68580" marT="0" marB="0" anchor="ctr">
                    <a:solidFill>
                      <a:srgbClr val="126384"/>
                    </a:solidFill>
                  </a:tcPr>
                </a:tc>
                <a:tc>
                  <a:txBody>
                    <a:bodyPr/>
                    <a:lstStyle/>
                    <a:p>
                      <a:pPr algn="ctr"/>
                      <a:r>
                        <a:rPr lang="en-GB" sz="1100" kern="1200" dirty="0" smtClean="0">
                          <a:solidFill>
                            <a:schemeClr val="bg1"/>
                          </a:solidFill>
                          <a:effectLst/>
                          <a:latin typeface="+mn-lt"/>
                          <a:ea typeface="+mn-ea"/>
                          <a:cs typeface="+mn-cs"/>
                        </a:rPr>
                        <a:t>THESIS</a:t>
                      </a:r>
                      <a:endParaRPr lang="hu-HU" sz="1100" kern="1200" dirty="0" smtClean="0">
                        <a:solidFill>
                          <a:schemeClr val="bg1"/>
                        </a:solidFill>
                        <a:effectLst/>
                        <a:latin typeface="+mn-lt"/>
                        <a:ea typeface="+mn-ea"/>
                        <a:cs typeface="+mn-cs"/>
                      </a:endParaRPr>
                    </a:p>
                    <a:p>
                      <a:pPr algn="ctr"/>
                      <a:r>
                        <a:rPr lang="en-GB" sz="1100" b="1" kern="1200" dirty="0" smtClean="0">
                          <a:solidFill>
                            <a:schemeClr val="bg1"/>
                          </a:solidFill>
                          <a:effectLst/>
                          <a:latin typeface="+mn-lt"/>
                          <a:ea typeface="+mn-ea"/>
                          <a:cs typeface="+mn-cs"/>
                        </a:rPr>
                        <a:t>KJU</a:t>
                      </a:r>
                      <a:endParaRPr lang="hu-HU" sz="1100" kern="1200" dirty="0" smtClean="0">
                        <a:solidFill>
                          <a:schemeClr val="bg1"/>
                        </a:solidFill>
                        <a:effectLst/>
                        <a:latin typeface="+mn-lt"/>
                        <a:ea typeface="Times New Roman" panose="02020603050405020304" pitchFamily="18" charset="0"/>
                        <a:cs typeface="+mn-cs"/>
                      </a:endParaRPr>
                    </a:p>
                  </a:txBody>
                  <a:tcPr marL="68580" marR="68580" marT="0" marB="0" anchor="ctr">
                    <a:solidFill>
                      <a:srgbClr val="126384"/>
                    </a:solidFill>
                  </a:tcPr>
                </a:tc>
              </a:tr>
              <a:tr h="370840">
                <a:tc>
                  <a:txBody>
                    <a:bodyPr/>
                    <a:lstStyle/>
                    <a:p>
                      <a:pPr algn="ctr">
                        <a:spcAft>
                          <a:spcPts val="0"/>
                        </a:spcAft>
                      </a:pPr>
                      <a:r>
                        <a:rPr lang="hu-HU" sz="1100" dirty="0" smtClean="0">
                          <a:effectLst/>
                          <a:latin typeface="+mj-lt"/>
                          <a:ea typeface="Times New Roman" panose="02020603050405020304" pitchFamily="18" charset="0"/>
                        </a:rPr>
                        <a:t>10+20 credit</a:t>
                      </a:r>
                      <a:endParaRPr lang="hu-HU" sz="1100" dirty="0">
                        <a:effectLst/>
                        <a:latin typeface="+mj-lt"/>
                        <a:ea typeface="Times New Roman" panose="02020603050405020304" pitchFamily="18" charset="0"/>
                      </a:endParaRPr>
                    </a:p>
                  </a:txBody>
                  <a:tcPr marL="44450" marR="44450" marT="0" marB="0" anchor="ctr">
                    <a:solidFill>
                      <a:schemeClr val="tx2">
                        <a:lumMod val="20000"/>
                        <a:lumOff val="80000"/>
                      </a:schemeClr>
                    </a:solidFill>
                  </a:tcPr>
                </a:tc>
                <a:tc>
                  <a:txBody>
                    <a:bodyPr/>
                    <a:lstStyle/>
                    <a:p>
                      <a:pPr algn="ctr">
                        <a:spcAft>
                          <a:spcPts val="0"/>
                        </a:spcAft>
                      </a:pPr>
                      <a:r>
                        <a:rPr lang="hu-HU" sz="1100" dirty="0" smtClean="0">
                          <a:effectLst/>
                          <a:latin typeface="+mj-lt"/>
                          <a:ea typeface="Times New Roman" panose="02020603050405020304" pitchFamily="18" charset="0"/>
                        </a:rPr>
                        <a:t>10+20 credit</a:t>
                      </a:r>
                      <a:endParaRPr lang="hu-HU" sz="1100" dirty="0">
                        <a:effectLst/>
                        <a:latin typeface="+mj-lt"/>
                        <a:ea typeface="Times New Roman" panose="02020603050405020304" pitchFamily="18" charset="0"/>
                      </a:endParaRPr>
                    </a:p>
                  </a:txBody>
                  <a:tcPr marL="44450" marR="44450" marT="0" marB="0" anchor="ctr">
                    <a:solidFill>
                      <a:schemeClr val="tx2">
                        <a:lumMod val="20000"/>
                        <a:lumOff val="80000"/>
                      </a:schemeClr>
                    </a:solidFill>
                  </a:tcPr>
                </a:tc>
                <a:tc>
                  <a:txBody>
                    <a:bodyPr/>
                    <a:lstStyle/>
                    <a:p>
                      <a:pPr algn="ctr"/>
                      <a:r>
                        <a:rPr lang="hu-HU" sz="1100" dirty="0" smtClean="0">
                          <a:effectLst/>
                          <a:latin typeface="+mj-lt"/>
                          <a:ea typeface="Times New Roman" panose="02020603050405020304" pitchFamily="18" charset="0"/>
                        </a:rPr>
                        <a:t>20+10 credit</a:t>
                      </a:r>
                      <a:endParaRPr lang="hu-HU" sz="1100" dirty="0">
                        <a:effectLst/>
                        <a:latin typeface="+mj-lt"/>
                        <a:ea typeface="Times New Roman" panose="02020603050405020304" pitchFamily="18" charset="0"/>
                      </a:endParaRPr>
                    </a:p>
                  </a:txBody>
                  <a:tcPr marL="44450" marR="44450" marT="0" marB="0" anchor="ctr">
                    <a:solidFill>
                      <a:schemeClr val="tx2">
                        <a:lumMod val="20000"/>
                        <a:lumOff val="80000"/>
                      </a:schemeClr>
                    </a:solidFill>
                  </a:tcPr>
                </a:tc>
                <a:tc>
                  <a:txBody>
                    <a:bodyPr/>
                    <a:lstStyle/>
                    <a:p>
                      <a:pPr algn="ctr"/>
                      <a:r>
                        <a:rPr lang="hu-HU" sz="1100" dirty="0" smtClean="0">
                          <a:effectLst/>
                          <a:latin typeface="+mj-lt"/>
                          <a:ea typeface="Times New Roman" panose="02020603050405020304" pitchFamily="18" charset="0"/>
                        </a:rPr>
                        <a:t>20+10 credit</a:t>
                      </a:r>
                      <a:endParaRPr lang="hu-HU" sz="1100" dirty="0">
                        <a:effectLst/>
                        <a:latin typeface="+mj-lt"/>
                        <a:ea typeface="Times New Roman" panose="02020603050405020304" pitchFamily="18" charset="0"/>
                      </a:endParaRPr>
                    </a:p>
                  </a:txBody>
                  <a:tcPr marL="44450" marR="44450" marT="0" marB="0" anchor="ctr">
                    <a:solidFill>
                      <a:schemeClr val="tx2">
                        <a:lumMod val="20000"/>
                        <a:lumOff val="80000"/>
                      </a:schemeClr>
                    </a:solidFill>
                  </a:tcPr>
                </a:tc>
              </a:tr>
            </a:tbl>
          </a:graphicData>
        </a:graphic>
      </p:graphicFrame>
      <p:sp>
        <p:nvSpPr>
          <p:cNvPr id="16" name="Szövegdoboz 15"/>
          <p:cNvSpPr txBox="1"/>
          <p:nvPr/>
        </p:nvSpPr>
        <p:spPr>
          <a:xfrm>
            <a:off x="151823" y="39725"/>
            <a:ext cx="8740658" cy="569387"/>
          </a:xfrm>
          <a:prstGeom prst="rect">
            <a:avLst/>
          </a:prstGeom>
          <a:noFill/>
        </p:spPr>
        <p:txBody>
          <a:bodyPr wrap="square" rtlCol="0">
            <a:spAutoFit/>
          </a:bodyPr>
          <a:lstStyle/>
          <a:p>
            <a:pPr algn="ctr"/>
            <a:r>
              <a:rPr lang="en-GB" sz="1300" b="1" dirty="0"/>
              <a:t>OVERVIEW OF THE PROPOSED DOUBLE DEGREE CURRICULUM OFFERED IN COOPERATION WITH THE PARTNER INSTITUTION</a:t>
            </a:r>
            <a:endParaRPr lang="hu-HU" sz="1300" b="1" dirty="0"/>
          </a:p>
          <a:p>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19" name="Kép 18"/>
          <p:cNvPicPr>
            <a:picLocks noChangeAspect="1"/>
          </p:cNvPicPr>
          <p:nvPr/>
        </p:nvPicPr>
        <p:blipFill rotWithShape="1">
          <a:blip r:embed="rId2">
            <a:extLst>
              <a:ext uri="{28A0092B-C50C-407E-A947-70E740481C1C}">
                <a14:useLocalDpi xmlns:a14="http://schemas.microsoft.com/office/drawing/2010/main" val="0"/>
              </a:ext>
            </a:extLst>
          </a:blip>
          <a:srcRect l="26667" r="2694"/>
          <a:stretch/>
        </p:blipFill>
        <p:spPr>
          <a:xfrm>
            <a:off x="0" y="946058"/>
            <a:ext cx="3132000" cy="5911942"/>
          </a:xfrm>
          <a:prstGeom prst="rect">
            <a:avLst/>
          </a:prstGeom>
        </p:spPr>
      </p:pic>
      <p:sp>
        <p:nvSpPr>
          <p:cNvPr id="24" name="Ellipszis buborék 23"/>
          <p:cNvSpPr/>
          <p:nvPr/>
        </p:nvSpPr>
        <p:spPr>
          <a:xfrm>
            <a:off x="3254274" y="1477153"/>
            <a:ext cx="5395255" cy="4052038"/>
          </a:xfrm>
          <a:prstGeom prst="wedgeEllipseCallout">
            <a:avLst>
              <a:gd name="adj1" fmla="val -60683"/>
              <a:gd name="adj2" fmla="val -5700"/>
            </a:avLst>
          </a:prstGeom>
          <a:solidFill>
            <a:schemeClr val="bg1"/>
          </a:solidFill>
          <a:ln w="117475" cap="rnd">
            <a:solidFill>
              <a:srgbClr val="126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“Thanks to the research </a:t>
            </a:r>
            <a:r>
              <a:rPr lang="en-US"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work</a:t>
            </a:r>
            <a:endPar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 </a:t>
            </a:r>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was involved in as well as the professional competitions and student conferences I participated at while studying at KJU, I could continuously improve my academic</a:t>
            </a:r>
            <a:endParaRPr lang="hu-HU"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writing , scientific thinking and reasoning, important skills that  contributed to my</a:t>
            </a:r>
            <a:endParaRPr lang="hu-HU"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admission to further studies </a:t>
            </a:r>
            <a:endPar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 </a:t>
            </a:r>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 USA.”</a:t>
            </a:r>
            <a:endParaRPr lang="hu-HU"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églalap 27"/>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6" name="Kép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60557"/>
            <a:ext cx="1729348" cy="920171"/>
          </a:xfrm>
          <a:prstGeom prst="rect">
            <a:avLst/>
          </a:prstGeom>
        </p:spPr>
      </p:pic>
      <p:pic>
        <p:nvPicPr>
          <p:cNvPr id="27" name="Kép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94" y="195151"/>
            <a:ext cx="612616" cy="612616"/>
          </a:xfrm>
          <a:prstGeom prst="rect">
            <a:avLst/>
          </a:prstGeom>
        </p:spPr>
      </p:pic>
      <p:sp>
        <p:nvSpPr>
          <p:cNvPr id="2" name="Cím 1"/>
          <p:cNvSpPr>
            <a:spLocks noGrp="1"/>
          </p:cNvSpPr>
          <p:nvPr>
            <p:ph type="title"/>
          </p:nvPr>
        </p:nvSpPr>
        <p:spPr>
          <a:xfrm>
            <a:off x="1331640" y="-50858"/>
            <a:ext cx="5883750" cy="1102058"/>
          </a:xfrm>
        </p:spPr>
        <p:txBody>
          <a:bodyPr>
            <a:normAutofit/>
          </a:bodyPr>
          <a:lstStyle/>
          <a:p>
            <a:pPr algn="l"/>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about</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KJU</a:t>
            </a:r>
            <a:endParaRPr lang="hu-HU"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7" name="Szövegdoboz 16"/>
          <p:cNvSpPr txBox="1"/>
          <p:nvPr/>
        </p:nvSpPr>
        <p:spPr>
          <a:xfrm>
            <a:off x="5004048" y="6414589"/>
            <a:ext cx="5360418" cy="646331"/>
          </a:xfrm>
          <a:prstGeom prst="rect">
            <a:avLst/>
          </a:prstGeom>
          <a:noFill/>
        </p:spPr>
        <p:txBody>
          <a:bodyPr wrap="square" rtlCol="0">
            <a:spAutoFit/>
          </a:bodyPr>
          <a:lstStyle/>
          <a:p>
            <a:r>
              <a:rPr lang="en-US" dirty="0" smtClean="0"/>
              <a:t>(</a:t>
            </a:r>
            <a:r>
              <a:rPr lang="en-US" dirty="0"/>
              <a:t>Eva </a:t>
            </a:r>
            <a:r>
              <a:rPr lang="en-US" dirty="0" err="1"/>
              <a:t>Gellert</a:t>
            </a:r>
            <a:r>
              <a:rPr lang="en-US" dirty="0"/>
              <a:t>, </a:t>
            </a:r>
            <a:r>
              <a:rPr lang="en-US" dirty="0" err="1"/>
              <a:t>Tourism&amp;Hospitality</a:t>
            </a:r>
            <a:r>
              <a:rPr lang="en-US" dirty="0"/>
              <a:t> graduate)</a:t>
            </a:r>
            <a:endParaRPr lang="hu-HU" dirty="0"/>
          </a:p>
          <a:p>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20" name="Kép 19"/>
          <p:cNvPicPr>
            <a:picLocks noChangeAspect="1"/>
          </p:cNvPicPr>
          <p:nvPr/>
        </p:nvPicPr>
        <p:blipFill rotWithShape="1">
          <a:blip r:embed="rId2" cstate="print">
            <a:extLst>
              <a:ext uri="{28A0092B-C50C-407E-A947-70E740481C1C}">
                <a14:useLocalDpi xmlns:a14="http://schemas.microsoft.com/office/drawing/2010/main" val="0"/>
              </a:ext>
            </a:extLst>
          </a:blip>
          <a:srcRect l="7600" r="-4324"/>
          <a:stretch/>
        </p:blipFill>
        <p:spPr>
          <a:xfrm>
            <a:off x="0" y="239522"/>
            <a:ext cx="9612560" cy="6618478"/>
          </a:xfrm>
          <a:prstGeom prst="rect">
            <a:avLst/>
          </a:prstGeom>
        </p:spPr>
      </p:pic>
      <p:sp>
        <p:nvSpPr>
          <p:cNvPr id="24" name="Ellipszis buborék 23"/>
          <p:cNvSpPr/>
          <p:nvPr/>
        </p:nvSpPr>
        <p:spPr>
          <a:xfrm>
            <a:off x="3563888" y="1221840"/>
            <a:ext cx="5580112" cy="4888928"/>
          </a:xfrm>
          <a:prstGeom prst="wedgeEllipseCallout">
            <a:avLst>
              <a:gd name="adj1" fmla="val -57438"/>
              <a:gd name="adj2" fmla="val 28362"/>
            </a:avLst>
          </a:prstGeom>
          <a:solidFill>
            <a:schemeClr val="bg1"/>
          </a:solidFill>
          <a:ln w="117475" cap="rnd">
            <a:solidFill>
              <a:srgbClr val="126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“KJU – similar to life – is about opportunities. I consider myself a lucky person, because here I was given the chance to put the theoretical knowledge into practice by being appointed to manage the KJU’s </a:t>
            </a:r>
            <a:r>
              <a:rPr lang="en-US" sz="1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study-restaurant</a:t>
            </a:r>
            <a:r>
              <a:rPr lang="hu-HU" sz="1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p>
          <a:p>
            <a:pPr algn="ct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 my mind, this is a working model that can give you a lot of practical experience.</a:t>
            </a:r>
            <a:endParaRPr lang="hu-HU"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Besides, I didn’t miss anything from the entertainment and social life offered in a unique atmosphere that has given me inspiration and the feeling of integrity.</a:t>
            </a:r>
            <a:endParaRPr lang="hu-HU"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 am convinced that by choosing KJU, I have taken a good decision.”</a:t>
            </a:r>
            <a:endParaRPr lang="hu-HU"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églalap 27"/>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6" name="Kép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60557"/>
            <a:ext cx="1729348" cy="920171"/>
          </a:xfrm>
          <a:prstGeom prst="rect">
            <a:avLst/>
          </a:prstGeom>
        </p:spPr>
      </p:pic>
      <p:pic>
        <p:nvPicPr>
          <p:cNvPr id="27" name="Kép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94" y="195151"/>
            <a:ext cx="612616" cy="612616"/>
          </a:xfrm>
          <a:prstGeom prst="rect">
            <a:avLst/>
          </a:prstGeom>
        </p:spPr>
      </p:pic>
      <p:sp>
        <p:nvSpPr>
          <p:cNvPr id="2" name="Cím 1"/>
          <p:cNvSpPr>
            <a:spLocks noGrp="1"/>
          </p:cNvSpPr>
          <p:nvPr>
            <p:ph type="title"/>
          </p:nvPr>
        </p:nvSpPr>
        <p:spPr>
          <a:xfrm>
            <a:off x="1331640" y="-50858"/>
            <a:ext cx="5883750" cy="1102058"/>
          </a:xfrm>
        </p:spPr>
        <p:txBody>
          <a:bodyPr>
            <a:normAutofit/>
          </a:bodyPr>
          <a:lstStyle/>
          <a:p>
            <a:pPr algn="l"/>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about</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KJU</a:t>
            </a:r>
            <a:endParaRPr lang="hu-HU"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7" name="Szövegdoboz 16"/>
          <p:cNvSpPr txBox="1"/>
          <p:nvPr/>
        </p:nvSpPr>
        <p:spPr>
          <a:xfrm>
            <a:off x="3995936" y="6145887"/>
            <a:ext cx="5360418" cy="646331"/>
          </a:xfrm>
          <a:prstGeom prst="rect">
            <a:avLst/>
          </a:prstGeom>
          <a:noFill/>
        </p:spPr>
        <p:txBody>
          <a:bodyPr wrap="square" rtlCol="0">
            <a:spAutoFit/>
          </a:bodyPr>
          <a:lstStyle/>
          <a:p>
            <a:r>
              <a:rPr lang="en-US" dirty="0"/>
              <a:t>(</a:t>
            </a:r>
            <a:r>
              <a:rPr lang="en-US" dirty="0" err="1"/>
              <a:t>Akos</a:t>
            </a:r>
            <a:r>
              <a:rPr lang="en-US" dirty="0"/>
              <a:t> Dienes, </a:t>
            </a:r>
            <a:r>
              <a:rPr lang="en-US" dirty="0" err="1"/>
              <a:t>Tourism&amp;Hospitality</a:t>
            </a:r>
            <a:r>
              <a:rPr lang="en-US" dirty="0"/>
              <a:t> major student)</a:t>
            </a:r>
            <a:endParaRPr lang="hu-HU" dirty="0"/>
          </a:p>
          <a:p>
            <a:endParaRPr lang="hu-HU" dirty="0"/>
          </a:p>
        </p:txBody>
      </p:sp>
    </p:spTree>
    <p:extLst>
      <p:ext uri="{BB962C8B-B14F-4D97-AF65-F5344CB8AC3E}">
        <p14:creationId xmlns:p14="http://schemas.microsoft.com/office/powerpoint/2010/main" val="3498855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28" name="Téglalap 27"/>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6" name="Kép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652" y="60557"/>
            <a:ext cx="1729348" cy="920171"/>
          </a:xfrm>
          <a:prstGeom prst="rect">
            <a:avLst/>
          </a:prstGeom>
        </p:spPr>
      </p:pic>
      <p:pic>
        <p:nvPicPr>
          <p:cNvPr id="27" name="Kép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94" y="195151"/>
            <a:ext cx="612616" cy="612616"/>
          </a:xfrm>
          <a:prstGeom prst="rect">
            <a:avLst/>
          </a:prstGeom>
        </p:spPr>
      </p:pic>
      <p:sp>
        <p:nvSpPr>
          <p:cNvPr id="2" name="Cím 1"/>
          <p:cNvSpPr>
            <a:spLocks noGrp="1"/>
          </p:cNvSpPr>
          <p:nvPr>
            <p:ph type="title"/>
          </p:nvPr>
        </p:nvSpPr>
        <p:spPr>
          <a:xfrm>
            <a:off x="1331640" y="-50858"/>
            <a:ext cx="5883750" cy="1102058"/>
          </a:xfrm>
        </p:spPr>
        <p:txBody>
          <a:bodyPr>
            <a:normAutofit/>
          </a:bodyPr>
          <a:lstStyle/>
          <a:p>
            <a:pPr algn="l"/>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u-HU" sz="3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about</a:t>
            </a:r>
            <a:r>
              <a:rPr lang="hu-HU"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KJU</a:t>
            </a:r>
            <a:endParaRPr lang="hu-HU"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3" name="Téglalap 12"/>
          <p:cNvSpPr/>
          <p:nvPr/>
        </p:nvSpPr>
        <p:spPr>
          <a:xfrm>
            <a:off x="136867" y="5354331"/>
            <a:ext cx="4680520" cy="615553"/>
          </a:xfrm>
          <a:prstGeom prst="rect">
            <a:avLst/>
          </a:prstGeom>
        </p:spPr>
        <p:txBody>
          <a:bodyPr wrap="square">
            <a:spAutoFit/>
          </a:bodyPr>
          <a:lstStyle/>
          <a:p>
            <a:pPr algn="ctr"/>
            <a:r>
              <a:rPr lang="hu-HU" sz="1600" dirty="0">
                <a:hlinkClick r:id="rId4"/>
              </a:rPr>
              <a:t>https://</a:t>
            </a:r>
            <a:r>
              <a:rPr lang="hu-HU" sz="1600" dirty="0" smtClean="0">
                <a:hlinkClick r:id="rId4"/>
              </a:rPr>
              <a:t>www.youtube.com/watch?v=bQJi7x765Uc</a:t>
            </a:r>
            <a:endParaRPr lang="hu-HU" sz="1600" dirty="0" smtClean="0"/>
          </a:p>
          <a:p>
            <a:endParaRPr lang="hu-HU" dirty="0"/>
          </a:p>
        </p:txBody>
      </p:sp>
      <p:sp>
        <p:nvSpPr>
          <p:cNvPr id="14" name="Tartalom helye 2"/>
          <p:cNvSpPr txBox="1">
            <a:spLocks/>
          </p:cNvSpPr>
          <p:nvPr/>
        </p:nvSpPr>
        <p:spPr>
          <a:xfrm>
            <a:off x="4585387" y="5352795"/>
            <a:ext cx="4320480" cy="320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hu-HU" sz="1600" dirty="0" smtClean="0">
                <a:hlinkClick r:id="rId5"/>
              </a:rPr>
              <a:t>https://www.youtube.com/watch?v=GUjYrdJh7gE</a:t>
            </a:r>
            <a:endParaRPr lang="hu-HU" sz="1600" dirty="0" smtClean="0"/>
          </a:p>
        </p:txBody>
      </p:sp>
      <p:pic>
        <p:nvPicPr>
          <p:cNvPr id="6" name="Kép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44" y="1341824"/>
            <a:ext cx="4019167" cy="4019167"/>
          </a:xfrm>
          <a:prstGeom prst="rect">
            <a:avLst/>
          </a:prstGeom>
        </p:spPr>
      </p:pic>
      <p:pic>
        <p:nvPicPr>
          <p:cNvPr id="7" name="Kép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387" y="1295521"/>
            <a:ext cx="4002773" cy="4002773"/>
          </a:xfrm>
          <a:prstGeom prst="rect">
            <a:avLst/>
          </a:prstGeom>
        </p:spPr>
      </p:pic>
    </p:spTree>
    <p:extLst>
      <p:ext uri="{BB962C8B-B14F-4D97-AF65-F5344CB8AC3E}">
        <p14:creationId xmlns:p14="http://schemas.microsoft.com/office/powerpoint/2010/main" val="31996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59532" y="1700808"/>
            <a:ext cx="8424936" cy="1296144"/>
          </a:xfrm>
        </p:spPr>
        <p:txBody>
          <a:bodyPr>
            <a:noAutofit/>
          </a:bodyPr>
          <a:lstStyle/>
          <a:p>
            <a:r>
              <a:rPr lang="hu-HU" sz="3500" b="1"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For</a:t>
            </a:r>
            <a:r>
              <a:rPr lang="hu-HU" sz="3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3500" b="1"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detailed</a:t>
            </a:r>
            <a:r>
              <a:rPr lang="hu-HU" sz="3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3500" b="1"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information</a:t>
            </a:r>
            <a:r>
              <a:rPr lang="hu-HU" sz="3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3500" b="1"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please</a:t>
            </a:r>
            <a:r>
              <a:rPr lang="hu-HU" sz="3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3500" b="1"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contact</a:t>
            </a:r>
            <a:r>
              <a:rPr lang="hu-HU" sz="3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3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Tartalom helye 2"/>
          <p:cNvSpPr>
            <a:spLocks noGrp="1"/>
          </p:cNvSpPr>
          <p:nvPr>
            <p:ph idx="1"/>
          </p:nvPr>
        </p:nvSpPr>
        <p:spPr>
          <a:xfrm>
            <a:off x="2652937" y="2996952"/>
            <a:ext cx="6491063" cy="3024336"/>
          </a:xfrm>
        </p:spPr>
        <p:txBody>
          <a:bodyPr>
            <a:normAutofit/>
          </a:bodyPr>
          <a:lstStyle/>
          <a:p>
            <a:pPr marL="0" indent="0">
              <a:buNone/>
            </a:pPr>
            <a:r>
              <a:rPr lang="hu-HU" b="1" dirty="0" smtClean="0">
                <a:latin typeface="Roboto Light" panose="02000000000000000000" pitchFamily="2" charset="0"/>
                <a:ea typeface="Roboto Light" panose="02000000000000000000" pitchFamily="2" charset="0"/>
                <a:cs typeface="Roboto Light" panose="02000000000000000000" pitchFamily="2" charset="0"/>
              </a:rPr>
              <a:t>Andrej Ivanyenko </a:t>
            </a:r>
          </a:p>
          <a:p>
            <a:pPr marL="0" indent="0">
              <a:buNone/>
            </a:pPr>
            <a:r>
              <a:rPr lang="hu-HU" sz="2500" dirty="0" err="1" smtClean="0">
                <a:latin typeface="Roboto Light" panose="02000000000000000000" pitchFamily="2" charset="0"/>
                <a:ea typeface="Roboto Light" panose="02000000000000000000" pitchFamily="2" charset="0"/>
                <a:cs typeface="Roboto Light" panose="02000000000000000000" pitchFamily="2" charset="0"/>
              </a:rPr>
              <a:t>international</a:t>
            </a:r>
            <a:r>
              <a:rPr lang="hu-HU" sz="2500" dirty="0" smtClean="0">
                <a:latin typeface="Roboto Light" panose="02000000000000000000" pitchFamily="2" charset="0"/>
                <a:ea typeface="Roboto Light" panose="02000000000000000000" pitchFamily="2" charset="0"/>
                <a:cs typeface="Roboto Light" panose="02000000000000000000" pitchFamily="2" charset="0"/>
              </a:rPr>
              <a:t> program </a:t>
            </a:r>
            <a:r>
              <a:rPr lang="hu-HU" sz="2500" dirty="0" err="1" smtClean="0">
                <a:latin typeface="Roboto Light" panose="02000000000000000000" pitchFamily="2" charset="0"/>
                <a:ea typeface="Roboto Light" panose="02000000000000000000" pitchFamily="2" charset="0"/>
                <a:cs typeface="Roboto Light" panose="02000000000000000000" pitchFamily="2" charset="0"/>
              </a:rPr>
              <a:t>manager</a:t>
            </a:r>
            <a:endParaRPr lang="hu-HU" sz="2500" dirty="0" smtClean="0">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hu-HU" sz="2500" dirty="0" smtClean="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hu-HU" dirty="0" err="1" smtClean="0">
                <a:latin typeface="Roboto Light" panose="02000000000000000000" pitchFamily="2" charset="0"/>
                <a:ea typeface="Roboto Light" panose="02000000000000000000" pitchFamily="2" charset="0"/>
                <a:cs typeface="Roboto Light" panose="02000000000000000000" pitchFamily="2" charset="0"/>
                <a:hlinkClick r:id="rId2"/>
              </a:rPr>
              <a:t>andrej</a:t>
            </a:r>
            <a:r>
              <a:rPr lang="hu-HU" dirty="0" smtClean="0">
                <a:latin typeface="Roboto Light" panose="02000000000000000000" pitchFamily="2" charset="0"/>
                <a:ea typeface="Roboto Light" panose="02000000000000000000" pitchFamily="2" charset="0"/>
                <a:cs typeface="Roboto Light" panose="02000000000000000000" pitchFamily="2" charset="0"/>
                <a:hlinkClick r:id="rId2"/>
              </a:rPr>
              <a:t>@</a:t>
            </a:r>
            <a:r>
              <a:rPr lang="hu-HU" dirty="0" err="1" smtClean="0">
                <a:latin typeface="Roboto Light" panose="02000000000000000000" pitchFamily="2" charset="0"/>
                <a:ea typeface="Roboto Light" panose="02000000000000000000" pitchFamily="2" charset="0"/>
                <a:cs typeface="Roboto Light" panose="02000000000000000000" pitchFamily="2" charset="0"/>
                <a:hlinkClick r:id="rId2"/>
              </a:rPr>
              <a:t>kodolanyi.hu</a:t>
            </a:r>
            <a:endParaRPr lang="hu-HU" dirty="0" smtClean="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hu-HU" dirty="0" smtClean="0">
                <a:latin typeface="Roboto Light" panose="02000000000000000000" pitchFamily="2" charset="0"/>
                <a:ea typeface="Roboto Light" panose="02000000000000000000" pitchFamily="2" charset="0"/>
                <a:cs typeface="Roboto Light" panose="02000000000000000000" pitchFamily="2" charset="0"/>
              </a:rPr>
              <a:t>+36 22 543 377</a:t>
            </a:r>
            <a:endParaRPr lang="hu-HU"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Téglalap 3"/>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Cím 1"/>
          <p:cNvSpPr txBox="1">
            <a:spLocks/>
          </p:cNvSpPr>
          <p:nvPr/>
        </p:nvSpPr>
        <p:spPr>
          <a:xfrm>
            <a:off x="1763688" y="45720"/>
            <a:ext cx="3384377" cy="10070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Contact</a:t>
            </a:r>
            <a:endParaRPr lang="hu-HU"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085184"/>
            <a:ext cx="521473" cy="521473"/>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183" y="4544632"/>
            <a:ext cx="540552" cy="540552"/>
          </a:xfrm>
          <a:prstGeom prst="rect">
            <a:avLst/>
          </a:prstGeom>
        </p:spPr>
      </p:pic>
      <p:pic>
        <p:nvPicPr>
          <p:cNvPr id="9" name="Kép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5658" y="3025837"/>
            <a:ext cx="543077" cy="543077"/>
          </a:xfrm>
          <a:prstGeom prst="rect">
            <a:avLst/>
          </a:prstGeom>
        </p:spPr>
      </p:pic>
      <p:pic>
        <p:nvPicPr>
          <p:cNvPr id="10" name="Kép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158459"/>
            <a:ext cx="908720" cy="9087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3384377" cy="1007016"/>
          </a:xfrm>
        </p:spPr>
        <p:txBody>
          <a:bodyPr>
            <a:normAutofit/>
          </a:bodyPr>
          <a:lstStyle/>
          <a:p>
            <a:pPr algn="l"/>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About KJU</a:t>
            </a:r>
            <a:endParaRPr lang="hu-HU"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457200" y="1417638"/>
            <a:ext cx="7067128" cy="5179714"/>
          </a:xfrm>
        </p:spPr>
        <p:txBody>
          <a:bodyPr>
            <a:noAutofit/>
          </a:bodyPr>
          <a:lstStyle/>
          <a:p>
            <a:pPr marL="0" indent="0">
              <a:lnSpc>
                <a:spcPts val="2800"/>
              </a:lnSpc>
              <a:buNone/>
            </a:pPr>
            <a:r>
              <a:rPr lang="en-GB" sz="2200" dirty="0" err="1"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Kodolanyi</a:t>
            </a:r>
            <a:r>
              <a:rPr lang="en-GB" sz="2200" dirty="0"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 Janos University of Applied Sciences (KJU) </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is a state accredited foundation university offering</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p>
          <a:p>
            <a:pPr>
              <a:lnSpc>
                <a:spcPts val="2800"/>
              </a:lnSpc>
            </a:pP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academic programs in the fields of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ourism</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&amp;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ospitality</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usiness</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anagement</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ass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edia</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&amp;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ommunication</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nternational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elations, </a:t>
            </a: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ocial</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ciences</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istory</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ultural</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t>
            </a: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anagement,</a:t>
            </a:r>
          </a:p>
          <a:p>
            <a:pPr>
              <a:lnSpc>
                <a:spcPts val="2800"/>
              </a:lnSpc>
              <a:buNone/>
            </a:pPr>
            <a:r>
              <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Jazz Performance</a:t>
            </a:r>
            <a:r>
              <a:rPr lang="en-US"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endParaRPr lang="en-US"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nSpc>
                <a:spcPts val="2800"/>
              </a:lnSpc>
              <a:buNone/>
            </a:pPr>
            <a:r>
              <a:rPr lang="en-US"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Foreign</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L</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anguage</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2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t>
            </a:r>
            <a:r>
              <a:rPr lang="en-GB" sz="22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tudies</a:t>
            </a:r>
            <a:r>
              <a:rPr lang="en-GB"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465156"/>
            <a:ext cx="3052124" cy="3196092"/>
          </a:xfrm>
          <a:prstGeom prst="rect">
            <a:avLst/>
          </a:prstGeom>
          <a:effectLst>
            <a:outerShdw blurRad="152400" dist="317500" dir="5400000" sx="90000" sy="-19000" rotWithShape="0">
              <a:prstClr val="black">
                <a:alpha val="15000"/>
              </a:prstClr>
            </a:outerShdw>
          </a:effectLst>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2708920"/>
            <a:ext cx="216024" cy="216024"/>
          </a:xfrm>
          <a:prstGeom prst="rect">
            <a:avLst/>
          </a:prstGeom>
        </p:spPr>
      </p:pic>
      <p:pic>
        <p:nvPicPr>
          <p:cNvPr id="11"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3140968"/>
            <a:ext cx="216024" cy="216024"/>
          </a:xfrm>
          <a:prstGeom prst="rect">
            <a:avLst/>
          </a:prstGeom>
        </p:spPr>
      </p:pic>
      <p:pic>
        <p:nvPicPr>
          <p:cNvPr id="12" name="Kép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3573016"/>
            <a:ext cx="216024" cy="216024"/>
          </a:xfrm>
          <a:prstGeom prst="rect">
            <a:avLst/>
          </a:prstGeom>
        </p:spPr>
      </p:pic>
      <p:pic>
        <p:nvPicPr>
          <p:cNvPr id="13"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005064"/>
            <a:ext cx="216024" cy="216024"/>
          </a:xfrm>
          <a:prstGeom prst="rect">
            <a:avLst/>
          </a:prstGeom>
        </p:spPr>
      </p:pic>
      <p:pic>
        <p:nvPicPr>
          <p:cNvPr id="14" name="Kép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437112"/>
            <a:ext cx="216024" cy="216024"/>
          </a:xfrm>
          <a:prstGeom prst="rect">
            <a:avLst/>
          </a:prstGeom>
        </p:spPr>
      </p:pic>
      <p:pic>
        <p:nvPicPr>
          <p:cNvPr id="15" name="Kép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797152"/>
            <a:ext cx="216024" cy="216024"/>
          </a:xfrm>
          <a:prstGeom prst="rect">
            <a:avLst/>
          </a:prstGeom>
        </p:spPr>
      </p:pic>
      <p:pic>
        <p:nvPicPr>
          <p:cNvPr id="16" name="Kép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5229200"/>
            <a:ext cx="216024" cy="216024"/>
          </a:xfrm>
          <a:prstGeom prst="rect">
            <a:avLst/>
          </a:prstGeom>
        </p:spPr>
      </p:pic>
      <p:pic>
        <p:nvPicPr>
          <p:cNvPr id="17" name="Kép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5661248"/>
            <a:ext cx="216024" cy="216024"/>
          </a:xfrm>
          <a:prstGeom prst="rect">
            <a:avLst/>
          </a:prstGeom>
        </p:spPr>
      </p:pic>
      <p:pic>
        <p:nvPicPr>
          <p:cNvPr id="18" name="Kép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6126163"/>
            <a:ext cx="216024" cy="216024"/>
          </a:xfrm>
          <a:prstGeom prst="rect">
            <a:avLst/>
          </a:prstGeom>
        </p:spPr>
      </p:pic>
    </p:spTree>
    <p:extLst>
      <p:ext uri="{BB962C8B-B14F-4D97-AF65-F5344CB8AC3E}">
        <p14:creationId xmlns:p14="http://schemas.microsoft.com/office/powerpoint/2010/main" val="32235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830"/>
            <a:ext cx="9144000" cy="6096000"/>
          </a:xfrm>
          <a:prstGeom prst="rect">
            <a:avLst/>
          </a:prstGeom>
        </p:spPr>
      </p:pic>
      <p:sp>
        <p:nvSpPr>
          <p:cNvPr id="3" name="Tartalom helye 2"/>
          <p:cNvSpPr>
            <a:spLocks noGrp="1"/>
          </p:cNvSpPr>
          <p:nvPr>
            <p:ph idx="1"/>
          </p:nvPr>
        </p:nvSpPr>
        <p:spPr>
          <a:xfrm>
            <a:off x="0" y="4149080"/>
            <a:ext cx="9252520" cy="2708920"/>
          </a:xfrm>
          <a:solidFill>
            <a:schemeClr val="bg1"/>
          </a:solidFill>
          <a:ln>
            <a:solidFill>
              <a:schemeClr val="bg1">
                <a:alpha val="45000"/>
              </a:schemeClr>
            </a:solidFill>
          </a:ln>
        </p:spPr>
        <p:txBody>
          <a:bodyPr lIns="360000" tIns="540000" rIns="360000" anchor="ctr" anchorCtr="0">
            <a:normAutofit/>
          </a:bodyPr>
          <a:lstStyle/>
          <a:p>
            <a:pPr marL="0" algn="ctr">
              <a:spcBef>
                <a:spcPts val="1200"/>
              </a:spcBef>
              <a:buNone/>
            </a:pPr>
            <a:r>
              <a:rPr lang="en-GB"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Besides the academic programs KJU also offers a wide range of post</a:t>
            </a:r>
            <a:r>
              <a:rPr lang="hu-HU"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r>
              <a:rPr lang="en-GB"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secondary,</a:t>
            </a:r>
            <a:r>
              <a:rPr lang="hu-HU"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26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post-graduate</a:t>
            </a:r>
            <a:r>
              <a:rPr lang="hu-HU"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a:t>
            </a:r>
            <a:r>
              <a:rPr lang="en-GB"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LLP courses for trainers and trainees as well as international semesters, summer courses, study tours and internship programs. </a:t>
            </a:r>
            <a:endParaRPr lang="hu-HU" sz="26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algn="r">
              <a:spcBef>
                <a:spcPts val="1200"/>
              </a:spcBef>
              <a:buNone/>
            </a:pPr>
            <a:endParaRPr lang="hu-HU" dirty="0">
              <a:solidFill>
                <a:schemeClr val="tx1">
                  <a:lumMod val="85000"/>
                  <a:lumOff val="15000"/>
                </a:schemeClr>
              </a:solidFill>
            </a:endParaRPr>
          </a:p>
        </p:txBody>
      </p:sp>
      <p:sp>
        <p:nvSpPr>
          <p:cNvPr id="10" name="Téglalap 9"/>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Cím 1"/>
          <p:cNvSpPr>
            <a:spLocks noGrp="1"/>
          </p:cNvSpPr>
          <p:nvPr>
            <p:ph type="title"/>
          </p:nvPr>
        </p:nvSpPr>
        <p:spPr>
          <a:xfrm>
            <a:off x="1475656" y="11430"/>
            <a:ext cx="3384377" cy="1007016"/>
          </a:xfrm>
        </p:spPr>
        <p:txBody>
          <a:bodyPr>
            <a:normAutofit/>
          </a:bodyPr>
          <a:lstStyle/>
          <a:p>
            <a:pPr algn="l"/>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About KJU</a:t>
            </a:r>
            <a:endParaRPr lang="hu-HU"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Kép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13" name="Kép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23" name="Szövegdoboz 22"/>
          <p:cNvSpPr txBox="1"/>
          <p:nvPr/>
        </p:nvSpPr>
        <p:spPr>
          <a:xfrm>
            <a:off x="6244079" y="1844824"/>
            <a:ext cx="2916097" cy="1872208"/>
          </a:xfrm>
          <a:prstGeom prst="rect">
            <a:avLst/>
          </a:prstGeom>
          <a:solidFill>
            <a:srgbClr val="33A7D7"/>
          </a:solidFill>
          <a:ln>
            <a:noFill/>
          </a:ln>
        </p:spPr>
        <p:txBody>
          <a:bodyPr wrap="square" rtlCol="0">
            <a:spAutoFit/>
          </a:bodyPr>
          <a:lstStyle/>
          <a:p>
            <a:endParaRPr lang="hu-HU" dirty="0"/>
          </a:p>
        </p:txBody>
      </p:sp>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5040561" cy="1007016"/>
          </a:xfrm>
        </p:spPr>
        <p:txBody>
          <a:bodyPr>
            <a:normAutofit/>
          </a:bodyPr>
          <a:lstStyle/>
          <a:p>
            <a:pPr algn="l"/>
            <a:r>
              <a:rPr lang="hu-HU"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Facts</a:t>
            </a:r>
            <a:r>
              <a:rPr lang="hu-HU"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hu-HU"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figures</a:t>
            </a:r>
            <a:endParaRPr lang="hu-HU"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
        <p:nvSpPr>
          <p:cNvPr id="7" name="Szövegdoboz 6"/>
          <p:cNvSpPr txBox="1"/>
          <p:nvPr/>
        </p:nvSpPr>
        <p:spPr>
          <a:xfrm>
            <a:off x="0" y="1844824"/>
            <a:ext cx="3818648" cy="1512168"/>
          </a:xfrm>
          <a:prstGeom prst="rect">
            <a:avLst/>
          </a:prstGeom>
          <a:solidFill>
            <a:srgbClr val="126384"/>
          </a:solidFill>
        </p:spPr>
        <p:txBody>
          <a:bodyPr wrap="square" rtlCol="0">
            <a:spAutoFit/>
          </a:bodyPr>
          <a:lstStyle/>
          <a:p>
            <a:endParaRPr lang="hu-HU" dirty="0"/>
          </a:p>
        </p:txBody>
      </p:sp>
      <p:sp>
        <p:nvSpPr>
          <p:cNvPr id="8" name="Téglalap 7"/>
          <p:cNvSpPr/>
          <p:nvPr/>
        </p:nvSpPr>
        <p:spPr>
          <a:xfrm>
            <a:off x="40779" y="2239634"/>
            <a:ext cx="1494200" cy="830997"/>
          </a:xfrm>
          <a:prstGeom prst="rect">
            <a:avLst/>
          </a:prstGeom>
        </p:spPr>
        <p:txBody>
          <a:bodyPr wrap="square">
            <a:spAutoFit/>
          </a:bodyPr>
          <a:lstStyle/>
          <a:p>
            <a:r>
              <a:rPr lang="en-US" sz="16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Medium </a:t>
            </a:r>
            <a:r>
              <a:rPr lang="en-US" sz="16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size- </a:t>
            </a:r>
            <a:r>
              <a:rPr lang="en-US" sz="16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university  established in </a:t>
            </a:r>
            <a:endParaRPr lang="hu-HU" sz="1600" dirty="0">
              <a:solidFill>
                <a:schemeClr val="bg1"/>
              </a:solidFill>
            </a:endParaRPr>
          </a:p>
        </p:txBody>
      </p:sp>
      <p:sp>
        <p:nvSpPr>
          <p:cNvPr id="19" name="Téglalap 18"/>
          <p:cNvSpPr/>
          <p:nvPr/>
        </p:nvSpPr>
        <p:spPr>
          <a:xfrm>
            <a:off x="2261855" y="2283657"/>
            <a:ext cx="1545660" cy="784830"/>
          </a:xfrm>
          <a:prstGeom prst="rect">
            <a:avLst/>
          </a:prstGeom>
        </p:spPr>
        <p:txBody>
          <a:bodyPr wrap="square">
            <a:spAutoFit/>
          </a:bodyPr>
          <a:lstStyle/>
          <a:p>
            <a:r>
              <a:rPr lang="en-US" sz="4500" dirty="0">
                <a:solidFill>
                  <a:srgbClr val="F68B1F"/>
                </a:solidFill>
                <a:latin typeface="Roboto Medium" panose="02000000000000000000" pitchFamily="2" charset="0"/>
                <a:ea typeface="Roboto Medium" panose="02000000000000000000" pitchFamily="2" charset="0"/>
                <a:cs typeface="Roboto Medium" panose="02000000000000000000" pitchFamily="2" charset="0"/>
              </a:rPr>
              <a:t>1993</a:t>
            </a:r>
            <a:endParaRPr lang="hu-HU" sz="4500" dirty="0">
              <a:solidFill>
                <a:srgbClr val="F68B1F"/>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Szövegdoboz 19"/>
          <p:cNvSpPr txBox="1"/>
          <p:nvPr/>
        </p:nvSpPr>
        <p:spPr>
          <a:xfrm>
            <a:off x="3818648" y="1844824"/>
            <a:ext cx="2536611" cy="3132000"/>
          </a:xfrm>
          <a:prstGeom prst="rect">
            <a:avLst/>
          </a:prstGeom>
          <a:solidFill>
            <a:srgbClr val="F68B1F"/>
          </a:solidFill>
        </p:spPr>
        <p:txBody>
          <a:bodyPr wrap="square" rtlCol="0">
            <a:spAutoFit/>
          </a:bodyPr>
          <a:lstStyle/>
          <a:p>
            <a:endParaRPr lang="hu-HU" dirty="0"/>
          </a:p>
        </p:txBody>
      </p:sp>
      <p:sp>
        <p:nvSpPr>
          <p:cNvPr id="21" name="Téglalap 20"/>
          <p:cNvSpPr/>
          <p:nvPr/>
        </p:nvSpPr>
        <p:spPr>
          <a:xfrm>
            <a:off x="3885206" y="2000649"/>
            <a:ext cx="1402404" cy="707886"/>
          </a:xfrm>
          <a:prstGeom prst="rect">
            <a:avLst/>
          </a:prstGeom>
        </p:spPr>
        <p:txBody>
          <a:bodyPr wrap="square">
            <a:spAutoFit/>
          </a:bodyPr>
          <a:lstStyle/>
          <a:p>
            <a:pPr lvl="0"/>
            <a:r>
              <a:rPr lang="en-US" sz="4000" b="1"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3500</a:t>
            </a:r>
            <a:endParaRPr lang="hu-HU" sz="4000" b="1"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2" name="Téglalap 21"/>
          <p:cNvSpPr/>
          <p:nvPr/>
        </p:nvSpPr>
        <p:spPr>
          <a:xfrm>
            <a:off x="3889222" y="2792412"/>
            <a:ext cx="1860783" cy="1631216"/>
          </a:xfrm>
          <a:prstGeom prst="rect">
            <a:avLst/>
          </a:prstGeom>
        </p:spPr>
        <p:txBody>
          <a:bodyPr wrap="square">
            <a:spAutoFit/>
          </a:bodyPr>
          <a:lstStyle/>
          <a:p>
            <a:pPr lvl="0"/>
            <a:r>
              <a:rPr lang="en-US" sz="2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Current number of enrolled students </a:t>
            </a:r>
            <a:endParaRPr lang="hu-HU" sz="2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Téglalap 23"/>
          <p:cNvSpPr/>
          <p:nvPr/>
        </p:nvSpPr>
        <p:spPr>
          <a:xfrm>
            <a:off x="6466958" y="2066393"/>
            <a:ext cx="2362783" cy="861774"/>
          </a:xfrm>
          <a:prstGeom prst="rect">
            <a:avLst/>
          </a:prstGeom>
        </p:spPr>
        <p:txBody>
          <a:bodyPr wrap="square">
            <a:spAutoFit/>
          </a:bodyPr>
          <a:lstStyle/>
          <a:p>
            <a:r>
              <a:rPr lang="en-US" sz="25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Number of degrees </a:t>
            </a:r>
            <a:r>
              <a:rPr lang="en-US" sz="25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issued</a:t>
            </a:r>
            <a:endParaRPr lang="hu-HU" sz="2500" dirty="0">
              <a:solidFill>
                <a:schemeClr val="bg1"/>
              </a:solidFill>
            </a:endParaRPr>
          </a:p>
        </p:txBody>
      </p:sp>
      <p:sp>
        <p:nvSpPr>
          <p:cNvPr id="25" name="Téglalap 24"/>
          <p:cNvSpPr/>
          <p:nvPr/>
        </p:nvSpPr>
        <p:spPr>
          <a:xfrm>
            <a:off x="6464419" y="2932264"/>
            <a:ext cx="1324402" cy="553998"/>
          </a:xfrm>
          <a:prstGeom prst="rect">
            <a:avLst/>
          </a:prstGeom>
        </p:spPr>
        <p:txBody>
          <a:bodyPr wrap="none">
            <a:spAutoFit/>
          </a:bodyPr>
          <a:lstStyle/>
          <a:p>
            <a:pPr lvl="0"/>
            <a:r>
              <a:rPr lang="hu-HU" sz="3000" dirty="0"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22</a:t>
            </a:r>
            <a:r>
              <a:rPr lang="en-US" sz="30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 000</a:t>
            </a:r>
            <a:endParaRPr lang="hu-HU" sz="30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7" name="Szövegdoboz 26"/>
          <p:cNvSpPr txBox="1"/>
          <p:nvPr/>
        </p:nvSpPr>
        <p:spPr>
          <a:xfrm>
            <a:off x="-7303" y="3356992"/>
            <a:ext cx="1985125" cy="2736000"/>
          </a:xfrm>
          <a:prstGeom prst="rect">
            <a:avLst/>
          </a:prstGeom>
          <a:solidFill>
            <a:srgbClr val="33A7D7"/>
          </a:solidFill>
        </p:spPr>
        <p:txBody>
          <a:bodyPr wrap="square" rtlCol="0">
            <a:spAutoFit/>
          </a:bodyPr>
          <a:lstStyle/>
          <a:p>
            <a:endParaRPr lang="hu-HU" dirty="0"/>
          </a:p>
        </p:txBody>
      </p:sp>
      <p:sp>
        <p:nvSpPr>
          <p:cNvPr id="28" name="Téglalap 27"/>
          <p:cNvSpPr/>
          <p:nvPr/>
        </p:nvSpPr>
        <p:spPr>
          <a:xfrm>
            <a:off x="161966" y="4285149"/>
            <a:ext cx="1466966" cy="1477328"/>
          </a:xfrm>
          <a:prstGeom prst="rect">
            <a:avLst/>
          </a:prstGeom>
        </p:spPr>
        <p:txBody>
          <a:bodyPr wrap="square">
            <a:spAutoFit/>
          </a:bodyPr>
          <a:lstStyle/>
          <a:p>
            <a:r>
              <a:rPr lang="en-US"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Number of degrees issued in Tourism and Hospitality</a:t>
            </a:r>
            <a:endParaRPr lang="hu-HU" dirty="0"/>
          </a:p>
        </p:txBody>
      </p:sp>
      <p:sp>
        <p:nvSpPr>
          <p:cNvPr id="31" name="Szövegdoboz 30"/>
          <p:cNvSpPr txBox="1"/>
          <p:nvPr/>
        </p:nvSpPr>
        <p:spPr>
          <a:xfrm>
            <a:off x="3811343" y="4955300"/>
            <a:ext cx="5348833" cy="1152000"/>
          </a:xfrm>
          <a:prstGeom prst="rect">
            <a:avLst/>
          </a:prstGeom>
          <a:solidFill>
            <a:srgbClr val="126384"/>
          </a:solidFill>
          <a:ln>
            <a:noFill/>
          </a:ln>
        </p:spPr>
        <p:txBody>
          <a:bodyPr wrap="square" rtlCol="0">
            <a:spAutoFit/>
          </a:bodyPr>
          <a:lstStyle/>
          <a:p>
            <a:endParaRPr lang="hu-HU" dirty="0"/>
          </a:p>
        </p:txBody>
      </p:sp>
      <p:sp>
        <p:nvSpPr>
          <p:cNvPr id="32" name="Téglalap 31"/>
          <p:cNvSpPr/>
          <p:nvPr/>
        </p:nvSpPr>
        <p:spPr>
          <a:xfrm>
            <a:off x="6527092" y="3911691"/>
            <a:ext cx="1641569" cy="861774"/>
          </a:xfrm>
          <a:prstGeom prst="rect">
            <a:avLst/>
          </a:prstGeom>
        </p:spPr>
        <p:txBody>
          <a:bodyPr wrap="square">
            <a:spAutoFit/>
          </a:bodyPr>
          <a:lstStyle/>
          <a:p>
            <a:pPr lvl="0">
              <a:lnSpc>
                <a:spcPts val="2000"/>
              </a:lnSpc>
              <a:buNone/>
            </a:pPr>
            <a:r>
              <a:rPr lang="en-US" sz="1600" dirty="0"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Number of double degrees issued</a:t>
            </a:r>
            <a:endParaRPr lang="hu-HU"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3" name="Téglalap 32"/>
          <p:cNvSpPr/>
          <p:nvPr/>
        </p:nvSpPr>
        <p:spPr>
          <a:xfrm>
            <a:off x="8126205" y="4158208"/>
            <a:ext cx="886781" cy="464230"/>
          </a:xfrm>
          <a:prstGeom prst="rect">
            <a:avLst/>
          </a:prstGeom>
        </p:spPr>
        <p:txBody>
          <a:bodyPr wrap="none">
            <a:spAutoFit/>
          </a:bodyPr>
          <a:lstStyle/>
          <a:p>
            <a:pPr lvl="0">
              <a:lnSpc>
                <a:spcPts val="2800"/>
              </a:lnSpc>
              <a:buNone/>
            </a:pPr>
            <a:r>
              <a:rPr lang="hu-HU" sz="3200" dirty="0" smtClean="0">
                <a:solidFill>
                  <a:srgbClr val="F68B1F"/>
                </a:solidFill>
                <a:latin typeface="Roboto Medium" panose="02000000000000000000" pitchFamily="2" charset="0"/>
                <a:ea typeface="Roboto Medium" panose="02000000000000000000" pitchFamily="2" charset="0"/>
                <a:cs typeface="Roboto Medium" panose="02000000000000000000" pitchFamily="2" charset="0"/>
              </a:rPr>
              <a:t>300</a:t>
            </a:r>
            <a:endParaRPr lang="hu-HU" sz="3200" dirty="0">
              <a:solidFill>
                <a:srgbClr val="F68B1F"/>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5" name="Téglalap 34"/>
          <p:cNvSpPr/>
          <p:nvPr/>
        </p:nvSpPr>
        <p:spPr>
          <a:xfrm>
            <a:off x="2193433" y="3514470"/>
            <a:ext cx="1882932" cy="707886"/>
          </a:xfrm>
          <a:prstGeom prst="rect">
            <a:avLst/>
          </a:prstGeom>
        </p:spPr>
        <p:txBody>
          <a:bodyPr wrap="square">
            <a:spAutoFit/>
          </a:bodyPr>
          <a:lstStyle/>
          <a:p>
            <a:pPr lvl="0"/>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Teacher-student </a:t>
            </a: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ratio</a:t>
            </a:r>
            <a:endParaRPr lang="hu-HU"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6" name="Téglalap 35"/>
          <p:cNvSpPr/>
          <p:nvPr/>
        </p:nvSpPr>
        <p:spPr>
          <a:xfrm>
            <a:off x="2193433" y="4311557"/>
            <a:ext cx="1153143" cy="600164"/>
          </a:xfrm>
          <a:prstGeom prst="rect">
            <a:avLst/>
          </a:prstGeom>
        </p:spPr>
        <p:txBody>
          <a:bodyPr wrap="square">
            <a:spAutoFit/>
          </a:bodyPr>
          <a:lstStyle/>
          <a:p>
            <a:pPr lvl="0"/>
            <a:r>
              <a:rPr lang="en-US" sz="33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1/15</a:t>
            </a:r>
            <a:endParaRPr lang="hu-HU" sz="33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255" y="2211404"/>
            <a:ext cx="851297" cy="851297"/>
          </a:xfrm>
          <a:prstGeom prst="rect">
            <a:avLst/>
          </a:prstGeom>
        </p:spPr>
      </p:pic>
      <p:pic>
        <p:nvPicPr>
          <p:cNvPr id="10" name="Kép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080" y="3380583"/>
            <a:ext cx="1021725" cy="1021725"/>
          </a:xfrm>
          <a:prstGeom prst="rect">
            <a:avLst/>
          </a:prstGeom>
        </p:spPr>
      </p:pic>
      <p:pic>
        <p:nvPicPr>
          <p:cNvPr id="11" name="Kép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1781" y="2799642"/>
            <a:ext cx="778572" cy="778572"/>
          </a:xfrm>
          <a:prstGeom prst="rect">
            <a:avLst/>
          </a:prstGeom>
        </p:spPr>
      </p:pic>
      <p:sp>
        <p:nvSpPr>
          <p:cNvPr id="3" name="Tartalom helye 2"/>
          <p:cNvSpPr>
            <a:spLocks noGrp="1"/>
          </p:cNvSpPr>
          <p:nvPr>
            <p:ph idx="1"/>
          </p:nvPr>
        </p:nvSpPr>
        <p:spPr>
          <a:xfrm>
            <a:off x="5058570" y="5228933"/>
            <a:ext cx="2834744" cy="793762"/>
          </a:xfrm>
        </p:spPr>
        <p:txBody>
          <a:bodyPr>
            <a:noAutofit/>
          </a:bodyPr>
          <a:lstStyle/>
          <a:p>
            <a:pPr marL="0" lvl="0" indent="0">
              <a:buNone/>
            </a:pPr>
            <a:r>
              <a:rPr lang="en-US" sz="16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Number </a:t>
            </a:r>
            <a:r>
              <a:rPr lang="en-US" sz="16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of national and international quality </a:t>
            </a:r>
            <a:r>
              <a:rPr lang="en-US" sz="16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awards</a:t>
            </a:r>
            <a:endParaRPr lang="hu-HU" sz="16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Téglalap 11"/>
          <p:cNvSpPr/>
          <p:nvPr/>
        </p:nvSpPr>
        <p:spPr>
          <a:xfrm>
            <a:off x="7936113" y="5100413"/>
            <a:ext cx="912429" cy="861774"/>
          </a:xfrm>
          <a:prstGeom prst="rect">
            <a:avLst/>
          </a:prstGeom>
        </p:spPr>
        <p:txBody>
          <a:bodyPr wrap="none">
            <a:spAutoFit/>
          </a:bodyPr>
          <a:lstStyle/>
          <a:p>
            <a:pPr lvl="0"/>
            <a:r>
              <a:rPr lang="en-US" sz="50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12</a:t>
            </a:r>
            <a:endParaRPr lang="hu-HU" sz="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3" name="Kép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8726" y="5023813"/>
            <a:ext cx="969365" cy="969365"/>
          </a:xfrm>
          <a:prstGeom prst="rect">
            <a:avLst/>
          </a:prstGeom>
        </p:spPr>
      </p:pic>
      <p:sp>
        <p:nvSpPr>
          <p:cNvPr id="30" name="Téglalap 29"/>
          <p:cNvSpPr/>
          <p:nvPr/>
        </p:nvSpPr>
        <p:spPr>
          <a:xfrm>
            <a:off x="172066" y="3634692"/>
            <a:ext cx="1402404" cy="707886"/>
          </a:xfrm>
          <a:prstGeom prst="rect">
            <a:avLst/>
          </a:prstGeom>
        </p:spPr>
        <p:txBody>
          <a:bodyPr wrap="square">
            <a:spAutoFit/>
          </a:bodyPr>
          <a:lstStyle/>
          <a:p>
            <a:pPr lvl="0"/>
            <a:r>
              <a:rPr lang="en-US" sz="4000" b="1"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3500</a:t>
            </a:r>
            <a:endParaRPr lang="hu-HU" sz="4000" b="1"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14" name="Kép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9886" y="5014304"/>
            <a:ext cx="1221994" cy="12219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25000">
              <a:srgbClr val="F5F945">
                <a:alpha val="56863"/>
              </a:srgb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1" t="-4" r="34321" b="34527"/>
          <a:stretch/>
        </p:blipFill>
        <p:spPr>
          <a:xfrm>
            <a:off x="5436544" y="4077072"/>
            <a:ext cx="3707535" cy="2771988"/>
          </a:xfrm>
          <a:prstGeom prst="rect">
            <a:avLst/>
          </a:prstGeom>
          <a:effectLst>
            <a:glow rad="368300">
              <a:srgbClr val="F5F945">
                <a:alpha val="29000"/>
              </a:srgbClr>
            </a:glow>
          </a:effectLst>
        </p:spPr>
      </p:pic>
      <p:sp>
        <p:nvSpPr>
          <p:cNvPr id="3" name="Tartalom helye 2"/>
          <p:cNvSpPr>
            <a:spLocks noGrp="1"/>
          </p:cNvSpPr>
          <p:nvPr>
            <p:ph idx="1"/>
          </p:nvPr>
        </p:nvSpPr>
        <p:spPr>
          <a:xfrm>
            <a:off x="539552" y="1298722"/>
            <a:ext cx="7932036" cy="5231953"/>
          </a:xfrm>
        </p:spPr>
        <p:txBody>
          <a:bodyPr>
            <a:noAutofit/>
          </a:bodyPr>
          <a:lstStyle/>
          <a:p>
            <a:pPr marL="0" indent="-324000" algn="just">
              <a:lnSpc>
                <a:spcPct val="120000"/>
              </a:lnSpc>
              <a:spcBef>
                <a:spcPts val="1800"/>
              </a:spcBef>
              <a:buNone/>
            </a:pP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 the field of internationalization KJU is very active with over 260 partnerships in 36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countries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all around the globe. </a:t>
            </a:r>
            <a:endPar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324000" algn="just">
              <a:lnSpc>
                <a:spcPct val="120000"/>
              </a:lnSpc>
              <a:spcBef>
                <a:spcPts val="1800"/>
              </a:spcBef>
              <a:buNone/>
            </a:pP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Within the International Campus Program KJU welcomes international students to its degree courses, exchange programs, and project based short courses as well as the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a:t>
            </a:r>
            <a:r>
              <a:rPr lang="hu-HU" sz="19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ouble</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degree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program</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jointly developed with </a:t>
            </a:r>
            <a:r>
              <a:rPr lang="hu-HU" sz="19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Kazakh</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19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Russian</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a:t>
            </a:r>
            <a:r>
              <a:rPr lang="hu-HU" sz="19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Ukrainian</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19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universities</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324000">
              <a:lnSpc>
                <a:spcPct val="120000"/>
              </a:lnSpc>
              <a:spcBef>
                <a:spcPts val="1800"/>
              </a:spcBef>
              <a:buNone/>
            </a:pP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 excellence in management, education, methodology and services and has been acknowledged with several national and </a:t>
            </a:r>
            <a:r>
              <a:rPr lang="hu-HU"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hu-HU"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international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quality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awards</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p>
          <a:p>
            <a:pPr marL="0" indent="-324000">
              <a:lnSpc>
                <a:spcPct val="120000"/>
              </a:lnSpc>
              <a:spcBef>
                <a:spcPts val="1800"/>
              </a:spcBef>
              <a:buNone/>
            </a:pP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All registered students at KJU are eligible for the </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r>
              <a:rPr lang="en-GB" sz="19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Kodolanyi</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Scholarship’ for excellence and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a:t>
            </a:r>
            <a:r>
              <a:rPr lang="hu-HU"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hu-HU"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European mobility grant for international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part</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time </a:t>
            </a:r>
            <a:r>
              <a:rPr lang="en-GB"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studies and </a:t>
            </a:r>
            <a:r>
              <a:rPr lang="en-GB"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internship</a:t>
            </a:r>
            <a:r>
              <a:rPr lang="hu-HU" sz="19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endParaRPr lang="hu-HU" sz="19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Téglalap 3"/>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Cím 1"/>
          <p:cNvSpPr txBox="1">
            <a:spLocks/>
          </p:cNvSpPr>
          <p:nvPr/>
        </p:nvSpPr>
        <p:spPr>
          <a:xfrm>
            <a:off x="1259632" y="11430"/>
            <a:ext cx="6336704" cy="10070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chemeClr val="bg1"/>
                </a:solidFill>
                <a:latin typeface="Tahoma" panose="020B0604030504040204" pitchFamily="34" charset="0"/>
                <a:ea typeface="Tahoma" panose="020B0604030504040204" pitchFamily="34" charset="0"/>
                <a:cs typeface="Tahoma" panose="020B0604030504040204" pitchFamily="34" charset="0"/>
              </a:rPr>
              <a:t>International Campus Program</a:t>
            </a:r>
            <a:endParaRPr lang="hu-HU"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5040561" cy="1007016"/>
          </a:xfrm>
        </p:spPr>
        <p:txBody>
          <a:bodyPr>
            <a:noAutofit/>
          </a:bodyPr>
          <a:lstStyle/>
          <a:p>
            <a:pPr algn="l"/>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Facts about the Programs in Tourism</a:t>
            </a:r>
            <a:endParaRPr lang="hu-HU"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
        <p:nvSpPr>
          <p:cNvPr id="20" name="Szövegdoboz 19"/>
          <p:cNvSpPr txBox="1"/>
          <p:nvPr/>
        </p:nvSpPr>
        <p:spPr>
          <a:xfrm>
            <a:off x="3017791" y="1795881"/>
            <a:ext cx="3024000" cy="4320000"/>
          </a:xfrm>
          <a:prstGeom prst="rect">
            <a:avLst/>
          </a:prstGeom>
          <a:solidFill>
            <a:srgbClr val="F68B1F"/>
          </a:solidFill>
        </p:spPr>
        <p:txBody>
          <a:bodyPr wrap="square" rtlCol="0">
            <a:spAutoFit/>
          </a:bodyPr>
          <a:lstStyle/>
          <a:p>
            <a:endParaRPr lang="hu-HU" dirty="0"/>
          </a:p>
        </p:txBody>
      </p:sp>
      <p:sp>
        <p:nvSpPr>
          <p:cNvPr id="27" name="Szövegdoboz 26"/>
          <p:cNvSpPr txBox="1"/>
          <p:nvPr/>
        </p:nvSpPr>
        <p:spPr>
          <a:xfrm>
            <a:off x="305" y="1795881"/>
            <a:ext cx="3024000" cy="4320000"/>
          </a:xfrm>
          <a:prstGeom prst="rect">
            <a:avLst/>
          </a:prstGeom>
          <a:solidFill>
            <a:srgbClr val="33A7D7"/>
          </a:solidFill>
        </p:spPr>
        <p:txBody>
          <a:bodyPr wrap="square" rtlCol="0">
            <a:spAutoFit/>
          </a:bodyPr>
          <a:lstStyle/>
          <a:p>
            <a:endParaRPr lang="hu-HU" dirty="0"/>
          </a:p>
        </p:txBody>
      </p:sp>
      <p:sp>
        <p:nvSpPr>
          <p:cNvPr id="28" name="Téglalap 27"/>
          <p:cNvSpPr/>
          <p:nvPr/>
        </p:nvSpPr>
        <p:spPr>
          <a:xfrm>
            <a:off x="107504" y="2479545"/>
            <a:ext cx="2812306" cy="3253711"/>
          </a:xfrm>
          <a:prstGeom prst="rect">
            <a:avLst/>
          </a:prstGeom>
        </p:spPr>
        <p:txBody>
          <a:bodyPr wrap="square">
            <a:spAutoFit/>
          </a:bodyPr>
          <a:lstStyle/>
          <a:p>
            <a:pPr lvl="0">
              <a:lnSpc>
                <a:spcPct val="107000"/>
              </a:lnSpc>
              <a:spcAft>
                <a:spcPts val="0"/>
              </a:spcAft>
            </a:pPr>
            <a:r>
              <a:rPr lang="en-US"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KJU was a </a:t>
            </a:r>
            <a:r>
              <a:rPr lang="en-US" sz="24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pioneer in Hungary </a:t>
            </a:r>
            <a:r>
              <a:rPr lang="en-US"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 launching a degree program in </a:t>
            </a:r>
            <a:r>
              <a:rPr lang="en-US" sz="24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Tourism and Hospitality </a:t>
            </a:r>
            <a:r>
              <a:rPr lang="en-US"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developed based on the Swiss model</a:t>
            </a:r>
            <a:endParaRPr lang="hu-HU"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1" name="Szövegdoboz 30"/>
          <p:cNvSpPr txBox="1"/>
          <p:nvPr/>
        </p:nvSpPr>
        <p:spPr>
          <a:xfrm>
            <a:off x="6041791" y="1787895"/>
            <a:ext cx="3096000" cy="4320000"/>
          </a:xfrm>
          <a:prstGeom prst="rect">
            <a:avLst/>
          </a:prstGeom>
          <a:solidFill>
            <a:srgbClr val="126384"/>
          </a:solidFill>
          <a:ln>
            <a:noFill/>
          </a:ln>
        </p:spPr>
        <p:txBody>
          <a:bodyPr wrap="square" rtlCol="0">
            <a:spAutoFit/>
          </a:bodyPr>
          <a:lstStyle/>
          <a:p>
            <a:endParaRPr lang="hu-HU" dirty="0"/>
          </a:p>
        </p:txBody>
      </p:sp>
      <p:sp>
        <p:nvSpPr>
          <p:cNvPr id="4" name="Téglalap 3"/>
          <p:cNvSpPr/>
          <p:nvPr/>
        </p:nvSpPr>
        <p:spPr>
          <a:xfrm>
            <a:off x="6216999" y="2775907"/>
            <a:ext cx="2856554" cy="2990562"/>
          </a:xfrm>
          <a:prstGeom prst="rect">
            <a:avLst/>
          </a:prstGeom>
        </p:spPr>
        <p:txBody>
          <a:bodyPr wrap="square">
            <a:spAutoFit/>
          </a:bodyPr>
          <a:lstStyle/>
          <a:p>
            <a:pPr lvl="0">
              <a:lnSpc>
                <a:spcPct val="107000"/>
              </a:lnSpc>
              <a:spcAft>
                <a:spcPts val="800"/>
              </a:spcAft>
            </a:pPr>
            <a:r>
              <a:rPr lang="hu-HU" dirty="0" smtClean="0">
                <a:latin typeface="Roboto Light" panose="02000000000000000000" pitchFamily="2" charset="0"/>
                <a:ea typeface="Roboto Light" panose="02000000000000000000" pitchFamily="2" charset="0"/>
                <a:cs typeface="Roboto Light" panose="02000000000000000000" pitchFamily="2" charset="0"/>
              </a:rPr>
              <a:t>  	</a:t>
            </a:r>
            <a:r>
              <a:rPr lang="hu-HU"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22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of </a:t>
            </a:r>
            <a:r>
              <a:rPr lang="en-US" sz="2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all KJU graduates get employment within 6 months after their graduation 50% of which have </a:t>
            </a:r>
            <a:r>
              <a:rPr lang="hu-HU" sz="22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e</a:t>
            </a:r>
            <a:r>
              <a:rPr lang="en-US" sz="2200" dirty="0" err="1"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xecutive</a:t>
            </a:r>
            <a:r>
              <a:rPr lang="en-US" sz="2200" dirty="0" smtClean="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2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perspectives in their professional career</a:t>
            </a:r>
            <a:endParaRPr lang="hu-HU" sz="22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églalap 10"/>
          <p:cNvSpPr/>
          <p:nvPr/>
        </p:nvSpPr>
        <p:spPr>
          <a:xfrm>
            <a:off x="3347864" y="2742315"/>
            <a:ext cx="2448272" cy="2539478"/>
          </a:xfrm>
          <a:prstGeom prst="rect">
            <a:avLst/>
          </a:prstGeom>
        </p:spPr>
        <p:txBody>
          <a:bodyPr wrap="square">
            <a:spAutoFit/>
          </a:bodyPr>
          <a:lstStyle/>
          <a:p>
            <a:pPr lvl="0">
              <a:lnSpc>
                <a:spcPct val="107000"/>
              </a:lnSpc>
              <a:spcAft>
                <a:spcPts val="0"/>
              </a:spcAft>
            </a:pPr>
            <a:r>
              <a:rPr lang="hu-HU" sz="2500" dirty="0" smtClean="0">
                <a:latin typeface="Roboto Light" panose="02000000000000000000" pitchFamily="2" charset="0"/>
                <a:ea typeface="Roboto Light" panose="02000000000000000000" pitchFamily="2" charset="0"/>
                <a:cs typeface="Roboto Light" panose="02000000000000000000" pitchFamily="2" charset="0"/>
              </a:rPr>
              <a:t>	      </a:t>
            </a:r>
            <a:r>
              <a:rPr lang="en-US" sz="2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of </a:t>
            </a:r>
            <a:r>
              <a:rPr lang="en-US" sz="2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the professionals in the field of Tourism in Hungary are KJU graduates</a:t>
            </a:r>
            <a:endParaRPr lang="hu-HU" sz="2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Téglalap 2"/>
          <p:cNvSpPr/>
          <p:nvPr/>
        </p:nvSpPr>
        <p:spPr>
          <a:xfrm>
            <a:off x="3353322" y="2421763"/>
            <a:ext cx="1518364" cy="861774"/>
          </a:xfrm>
          <a:prstGeom prst="rect">
            <a:avLst/>
          </a:prstGeom>
        </p:spPr>
        <p:txBody>
          <a:bodyPr wrap="none">
            <a:spAutoFit/>
          </a:bodyPr>
          <a:lstStyle/>
          <a:p>
            <a:r>
              <a:rPr lang="en-US" sz="5000" b="1"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40% </a:t>
            </a:r>
            <a:endParaRPr lang="hu-HU" sz="50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4" name="Téglalap 13"/>
          <p:cNvSpPr/>
          <p:nvPr/>
        </p:nvSpPr>
        <p:spPr>
          <a:xfrm>
            <a:off x="6287446" y="2421763"/>
            <a:ext cx="1475974" cy="861774"/>
          </a:xfrm>
          <a:prstGeom prst="rect">
            <a:avLst/>
          </a:prstGeom>
        </p:spPr>
        <p:txBody>
          <a:bodyPr wrap="square">
            <a:spAutoFit/>
          </a:bodyPr>
          <a:lstStyle/>
          <a:p>
            <a:r>
              <a:rPr lang="hu-HU" sz="5000" b="1"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90</a:t>
            </a:r>
            <a:r>
              <a:rPr lang="en-US" sz="5000" b="1"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r>
              <a:rPr lang="hu-HU" sz="5000" b="1"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endParaRPr lang="hu-HU" sz="5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207476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4680521" cy="1007016"/>
          </a:xfrm>
        </p:spPr>
        <p:txBody>
          <a:bodyPr>
            <a:normAutofit/>
          </a:bodyPr>
          <a:lstStyle/>
          <a:p>
            <a:pPr algn="l"/>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Career Opportunities for Graduates</a:t>
            </a:r>
            <a:endParaRPr lang="hu-HU"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482867" y="2765260"/>
            <a:ext cx="3801101" cy="3184020"/>
          </a:xfrm>
        </p:spPr>
        <p:txBody>
          <a:bodyPr>
            <a:noAutofit/>
          </a:bodyPr>
          <a:lstStyle/>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Government policy</a:t>
            </a:r>
            <a:endParaRPr lang="hu-HU"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Environmental management</a:t>
            </a:r>
            <a:endParaRPr lang="hu-HU"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Research </a:t>
            </a:r>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&amp; </a:t>
            </a: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education</a:t>
            </a:r>
            <a:endParaRPr lang="hu-HU"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Conference </a:t>
            </a:r>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&amp; events </a:t>
            </a: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management</a:t>
            </a:r>
            <a:endParaRPr lang="hu-HU"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 marketing</a:t>
            </a:r>
            <a:endParaRPr lang="hu-HU"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Tourism authorities </a:t>
            </a: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(international,</a:t>
            </a:r>
            <a:r>
              <a:rPr lang="hu-HU"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national</a:t>
            </a:r>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and regional)	</a:t>
            </a:r>
            <a:endParaRPr lang="hu-HU"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spcBef>
                <a:spcPts val="600"/>
              </a:spcBef>
              <a:buNone/>
            </a:pPr>
            <a:r>
              <a:rPr lang="en-US" sz="20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Own </a:t>
            </a:r>
            <a:r>
              <a:rPr lang="en-US" sz="20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enterprises</a:t>
            </a:r>
            <a:r>
              <a:rPr lang="en-US" sz="2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hu-HU" sz="22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
        <p:nvSpPr>
          <p:cNvPr id="7" name="Téglalap 6"/>
          <p:cNvSpPr/>
          <p:nvPr/>
        </p:nvSpPr>
        <p:spPr>
          <a:xfrm>
            <a:off x="5219951" y="2765260"/>
            <a:ext cx="4032448" cy="3093154"/>
          </a:xfrm>
          <a:prstGeom prst="rect">
            <a:avLst/>
          </a:prstGeom>
        </p:spPr>
        <p:txBody>
          <a:bodyPr wrap="square">
            <a:spAutoFit/>
          </a:bodyPr>
          <a:lstStyle/>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Hotels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Spas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Restaurants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Recreation </a:t>
            </a:r>
            <a:r>
              <a:rPr lang="en-US" sz="2000" dirty="0" err="1">
                <a:latin typeface="Roboto Light" panose="02000000000000000000" pitchFamily="2" charset="0"/>
                <a:ea typeface="Roboto Light" panose="02000000000000000000" pitchFamily="2" charset="0"/>
                <a:cs typeface="Roboto Light" panose="02000000000000000000" pitchFamily="2" charset="0"/>
              </a:rPr>
              <a:t>Centres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Festival</a:t>
            </a:r>
            <a:r>
              <a:rPr lang="en-US" sz="2000" dirty="0">
                <a:latin typeface="Roboto Light" panose="02000000000000000000" pitchFamily="2" charset="0"/>
                <a:ea typeface="Roboto Light" panose="02000000000000000000" pitchFamily="2" charset="0"/>
                <a:cs typeface="Roboto Light" panose="02000000000000000000" pitchFamily="2" charset="0"/>
              </a:rPr>
              <a:t>/ Conference </a:t>
            </a:r>
            <a:r>
              <a:rPr lang="en-US" sz="2000" dirty="0" err="1">
                <a:latin typeface="Roboto Light" panose="02000000000000000000" pitchFamily="2" charset="0"/>
                <a:ea typeface="Roboto Light" panose="02000000000000000000" pitchFamily="2" charset="0"/>
                <a:cs typeface="Roboto Light" panose="02000000000000000000" pitchFamily="2" charset="0"/>
              </a:rPr>
              <a:t>Centres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Golf </a:t>
            </a:r>
            <a:r>
              <a:rPr lang="en-US" sz="2000" dirty="0">
                <a:latin typeface="Roboto Light" panose="02000000000000000000" pitchFamily="2" charset="0"/>
                <a:ea typeface="Roboto Light" panose="02000000000000000000" pitchFamily="2" charset="0"/>
                <a:cs typeface="Roboto Light" panose="02000000000000000000" pitchFamily="2" charset="0"/>
              </a:rPr>
              <a:t>Clubs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Tourist </a:t>
            </a:r>
            <a:r>
              <a:rPr lang="en-US" sz="2000" dirty="0">
                <a:latin typeface="Roboto Light" panose="02000000000000000000" pitchFamily="2" charset="0"/>
                <a:ea typeface="Roboto Light" panose="02000000000000000000" pitchFamily="2" charset="0"/>
                <a:cs typeface="Roboto Light" panose="02000000000000000000" pitchFamily="2" charset="0"/>
              </a:rPr>
              <a:t>Agencies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a:p>
            <a:pPr>
              <a:spcBef>
                <a:spcPts val="600"/>
              </a:spcBef>
            </a:pPr>
            <a:r>
              <a:rPr lang="en-US" sz="2000" dirty="0" smtClean="0">
                <a:latin typeface="Roboto Light" panose="02000000000000000000" pitchFamily="2" charset="0"/>
                <a:ea typeface="Roboto Light" panose="02000000000000000000" pitchFamily="2" charset="0"/>
                <a:cs typeface="Roboto Light" panose="02000000000000000000" pitchFamily="2" charset="0"/>
              </a:rPr>
              <a:t>Ministries/Government </a:t>
            </a:r>
            <a:r>
              <a:rPr lang="en-US" sz="2000" dirty="0">
                <a:latin typeface="Roboto Light" panose="02000000000000000000" pitchFamily="2" charset="0"/>
                <a:ea typeface="Roboto Light" panose="02000000000000000000" pitchFamily="2" charset="0"/>
                <a:cs typeface="Roboto Light" panose="02000000000000000000" pitchFamily="2" charset="0"/>
              </a:rPr>
              <a:t>Offices</a:t>
            </a:r>
            <a:endParaRPr lang="hu-HU" sz="20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857" y="2837227"/>
            <a:ext cx="216024" cy="216024"/>
          </a:xfrm>
          <a:prstGeom prst="rect">
            <a:avLst/>
          </a:prstGeom>
        </p:spPr>
      </p:pic>
      <p:pic>
        <p:nvPicPr>
          <p:cNvPr id="10" name="Kép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73" y="3250567"/>
            <a:ext cx="216024" cy="216024"/>
          </a:xfrm>
          <a:prstGeom prst="rect">
            <a:avLst/>
          </a:prstGeom>
        </p:spPr>
      </p:pic>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73" y="3605944"/>
            <a:ext cx="216024" cy="216024"/>
          </a:xfrm>
          <a:prstGeom prst="rect">
            <a:avLst/>
          </a:prstGeom>
        </p:spPr>
      </p:pic>
      <p:pic>
        <p:nvPicPr>
          <p:cNvPr id="12" name="Kép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73" y="3989070"/>
            <a:ext cx="216024" cy="216024"/>
          </a:xfrm>
          <a:prstGeom prst="rect">
            <a:avLst/>
          </a:prstGeom>
        </p:spPr>
      </p:pic>
      <p:pic>
        <p:nvPicPr>
          <p:cNvPr id="13" name="Kép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73" y="4671771"/>
            <a:ext cx="216024" cy="216024"/>
          </a:xfrm>
          <a:prstGeom prst="rect">
            <a:avLst/>
          </a:prstGeom>
        </p:spPr>
      </p:pic>
      <p:pic>
        <p:nvPicPr>
          <p:cNvPr id="14" name="Kép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00" y="5082487"/>
            <a:ext cx="216024" cy="216024"/>
          </a:xfrm>
          <a:prstGeom prst="rect">
            <a:avLst/>
          </a:prstGeom>
        </p:spPr>
      </p:pic>
      <p:pic>
        <p:nvPicPr>
          <p:cNvPr id="16" name="Kép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00" y="6126318"/>
            <a:ext cx="216024" cy="216024"/>
          </a:xfrm>
          <a:prstGeom prst="rect">
            <a:avLst/>
          </a:prstGeom>
        </p:spPr>
      </p:pic>
      <p:sp>
        <p:nvSpPr>
          <p:cNvPr id="4" name="Téglalap 3"/>
          <p:cNvSpPr/>
          <p:nvPr/>
        </p:nvSpPr>
        <p:spPr>
          <a:xfrm>
            <a:off x="0" y="1803220"/>
            <a:ext cx="4517611" cy="477054"/>
          </a:xfrm>
          <a:prstGeom prst="rect">
            <a:avLst/>
          </a:prstGeom>
          <a:solidFill>
            <a:srgbClr val="F68B1F"/>
          </a:solidFill>
        </p:spPr>
        <p:txBody>
          <a:bodyPr wrap="square">
            <a:spAutoFit/>
          </a:bodyPr>
          <a:lstStyle/>
          <a:p>
            <a:pPr algn="ctr">
              <a:spcBef>
                <a:spcPts val="600"/>
              </a:spcBef>
            </a:pPr>
            <a:r>
              <a:rPr lang="en-US" sz="2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Leadership </a:t>
            </a:r>
            <a:r>
              <a:rPr lang="en-US" sz="2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roles </a:t>
            </a:r>
            <a:r>
              <a:rPr lang="en-US" sz="2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a:t>
            </a:r>
            <a:endParaRPr lang="hu-HU" sz="2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Téglalap 16"/>
          <p:cNvSpPr/>
          <p:nvPr/>
        </p:nvSpPr>
        <p:spPr>
          <a:xfrm>
            <a:off x="4572000" y="1793221"/>
            <a:ext cx="4572000" cy="477054"/>
          </a:xfrm>
          <a:prstGeom prst="rect">
            <a:avLst/>
          </a:prstGeom>
          <a:solidFill>
            <a:srgbClr val="33A7D7"/>
          </a:solidFill>
        </p:spPr>
        <p:txBody>
          <a:bodyPr wrap="square">
            <a:spAutoFit/>
          </a:bodyPr>
          <a:lstStyle/>
          <a:p>
            <a:pPr algn="ctr">
              <a:spcBef>
                <a:spcPts val="600"/>
              </a:spcBef>
            </a:pPr>
            <a:r>
              <a:rPr lang="en-US" sz="2500" b="1" dirty="0">
                <a:latin typeface="Roboto Light" panose="02000000000000000000" pitchFamily="2" charset="0"/>
                <a:ea typeface="Roboto Light" panose="02000000000000000000" pitchFamily="2" charset="0"/>
                <a:cs typeface="Roboto Light" panose="02000000000000000000" pitchFamily="2" charset="0"/>
              </a:rPr>
              <a:t>Leading </a:t>
            </a:r>
            <a:r>
              <a:rPr lang="en-US" sz="2500" b="1" dirty="0" smtClean="0">
                <a:latin typeface="Roboto Light" panose="02000000000000000000" pitchFamily="2" charset="0"/>
                <a:ea typeface="Roboto Light" panose="02000000000000000000" pitchFamily="2" charset="0"/>
                <a:cs typeface="Roboto Light" panose="02000000000000000000" pitchFamily="2" charset="0"/>
              </a:rPr>
              <a:t>employers</a:t>
            </a:r>
            <a:endParaRPr lang="hu-HU" sz="2500" b="1"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18" name="Kép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837227"/>
            <a:ext cx="216024" cy="216024"/>
          </a:xfrm>
          <a:prstGeom prst="rect">
            <a:avLst/>
          </a:prstGeom>
        </p:spPr>
      </p:pic>
      <p:pic>
        <p:nvPicPr>
          <p:cNvPr id="19" name="Kép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056" y="3250567"/>
            <a:ext cx="216024" cy="216024"/>
          </a:xfrm>
          <a:prstGeom prst="rect">
            <a:avLst/>
          </a:prstGeom>
        </p:spPr>
      </p:pic>
      <p:pic>
        <p:nvPicPr>
          <p:cNvPr id="20" name="Kép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056" y="3605944"/>
            <a:ext cx="216024" cy="216024"/>
          </a:xfrm>
          <a:prstGeom prst="rect">
            <a:avLst/>
          </a:prstGeom>
        </p:spPr>
      </p:pic>
      <p:pic>
        <p:nvPicPr>
          <p:cNvPr id="21" name="Kép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056" y="3989070"/>
            <a:ext cx="216024" cy="216024"/>
          </a:xfrm>
          <a:prstGeom prst="rect">
            <a:avLst/>
          </a:prstGeom>
        </p:spPr>
      </p:pic>
      <p:pic>
        <p:nvPicPr>
          <p:cNvPr id="22" name="Kép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7515" y="4402448"/>
            <a:ext cx="216024" cy="216024"/>
          </a:xfrm>
          <a:prstGeom prst="rect">
            <a:avLst/>
          </a:prstGeom>
        </p:spPr>
      </p:pic>
      <p:pic>
        <p:nvPicPr>
          <p:cNvPr id="23" name="Kép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048" y="4747143"/>
            <a:ext cx="216024" cy="216024"/>
          </a:xfrm>
          <a:prstGeom prst="rect">
            <a:avLst/>
          </a:prstGeom>
        </p:spPr>
      </p:pic>
      <p:pic>
        <p:nvPicPr>
          <p:cNvPr id="24" name="Kép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581" y="5140951"/>
            <a:ext cx="216024" cy="216024"/>
          </a:xfrm>
          <a:prstGeom prst="rect">
            <a:avLst/>
          </a:prstGeom>
        </p:spPr>
      </p:pic>
      <p:pic>
        <p:nvPicPr>
          <p:cNvPr id="25" name="Kép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5515860"/>
            <a:ext cx="216024" cy="216024"/>
          </a:xfrm>
          <a:prstGeom prst="rect">
            <a:avLst/>
          </a:prstGeom>
        </p:spPr>
      </p:pic>
    </p:spTree>
    <p:extLst>
      <p:ext uri="{BB962C8B-B14F-4D97-AF65-F5344CB8AC3E}">
        <p14:creationId xmlns:p14="http://schemas.microsoft.com/office/powerpoint/2010/main" val="340341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8" name="Kép 7"/>
          <p:cNvPicPr>
            <a:picLocks noChangeAspect="1"/>
          </p:cNvPicPr>
          <p:nvPr/>
        </p:nvPicPr>
        <p:blipFill rotWithShape="1">
          <a:blip r:embed="rId2">
            <a:extLst>
              <a:ext uri="{28A0092B-C50C-407E-A947-70E740481C1C}">
                <a14:useLocalDpi xmlns:a14="http://schemas.microsoft.com/office/drawing/2010/main" val="0"/>
              </a:ext>
            </a:extLst>
          </a:blip>
          <a:srcRect l="-230" r="2160"/>
          <a:stretch/>
        </p:blipFill>
        <p:spPr>
          <a:xfrm>
            <a:off x="0" y="1116721"/>
            <a:ext cx="9144000" cy="5767374"/>
          </a:xfrm>
          <a:prstGeom prst="rect">
            <a:avLst/>
          </a:prstGeom>
        </p:spPr>
      </p:pic>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5832649" cy="1007016"/>
          </a:xfrm>
        </p:spPr>
        <p:txBody>
          <a:bodyPr>
            <a:normAutofit/>
          </a:bodyPr>
          <a:lstStyle/>
          <a:p>
            <a:pPr algn="l"/>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Top Positions of KJU Graduates</a:t>
            </a:r>
            <a:endParaRPr lang="hu-HU"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683568" y="1484784"/>
            <a:ext cx="7067128" cy="4392361"/>
          </a:xfrm>
        </p:spPr>
        <p:txBody>
          <a:bodyPr>
            <a:noAutofit/>
          </a:bodyPr>
          <a:lstStyle/>
          <a:p>
            <a:pPr marL="0" indent="0" algn="ctr">
              <a:buNone/>
            </a:pPr>
            <a:r>
              <a:rPr lang="en-US" sz="3000" b="1" dirty="0"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Hungary</a:t>
            </a:r>
            <a:endParaRPr lang="hu-HU" sz="3000" b="1" dirty="0" smtClean="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a:p>
            <a:pPr marL="0" indent="0" algn="ctr">
              <a:buNone/>
            </a:pPr>
            <a:endParaRPr lang="hu-HU" sz="20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lgn="ctr">
              <a:buNone/>
            </a:pPr>
            <a:r>
              <a:rPr lang="en-US" sz="20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20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Director of Operations, </a:t>
            </a:r>
            <a:r>
              <a:rPr lang="en-US" sz="16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WineCreative</a:t>
            </a: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Ltd.</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General Manager, Aria Hotel Budapest</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Director of Sales and Marketing, Buddha-Bar Hotel Budapest </a:t>
            </a:r>
            <a:r>
              <a:rPr lang="en-US" sz="16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Klotild</a:t>
            </a: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Palace</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Senior Manager at KPMG Leisure, Travel &amp; Tourism</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Tour Operator at Prime Travel Agency</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Group Sales Coordinator, Accor Hotels</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HR Coordinator, Samsung</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External Relations Officer, </a:t>
            </a:r>
            <a:r>
              <a:rPr lang="en-US" sz="16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Höpe</a:t>
            </a: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Ltd.</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Event Coordinator, Marriott</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Marketing Executive, Hungarian Golf Federation</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Sales Manager, The Ritz Carlton Hotel Company</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Global Transformation Consultant IBM</a:t>
            </a:r>
            <a:b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Project Manager, Hewlett Packard </a:t>
            </a:r>
            <a:r>
              <a:rPr lang="en-US" sz="16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Entreprise</a:t>
            </a:r>
            <a:endParaRPr lang="hu-HU"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Tree>
    <p:extLst>
      <p:ext uri="{BB962C8B-B14F-4D97-AF65-F5344CB8AC3E}">
        <p14:creationId xmlns:p14="http://schemas.microsoft.com/office/powerpoint/2010/main" val="339704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alpha val="20000"/>
          </a:srgbClr>
        </a:solidFill>
        <a:effectLst/>
      </p:bgPr>
    </p:bg>
    <p:spTree>
      <p:nvGrpSpPr>
        <p:cNvPr id="1" name=""/>
        <p:cNvGrpSpPr/>
        <p:nvPr/>
      </p:nvGrpSpPr>
      <p:grpSpPr>
        <a:xfrm>
          <a:off x="0" y="0"/>
          <a:ext cx="0" cy="0"/>
          <a:chOff x="0" y="0"/>
          <a:chExt cx="0" cy="0"/>
        </a:xfrm>
      </p:grpSpPr>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 y="772232"/>
            <a:ext cx="9144000" cy="6393656"/>
          </a:xfrm>
          <a:prstGeom prst="rect">
            <a:avLst/>
          </a:prstGeom>
        </p:spPr>
      </p:pic>
      <p:sp>
        <p:nvSpPr>
          <p:cNvPr id="5" name="Téglalap 4"/>
          <p:cNvSpPr/>
          <p:nvPr/>
        </p:nvSpPr>
        <p:spPr>
          <a:xfrm>
            <a:off x="0" y="0"/>
            <a:ext cx="9144000" cy="1052736"/>
          </a:xfrm>
          <a:prstGeom prst="rect">
            <a:avLst/>
          </a:prstGeom>
          <a:gradFill flip="none" rotWithShape="1">
            <a:gsLst>
              <a:gs pos="0">
                <a:srgbClr val="33A7D7">
                  <a:shade val="30000"/>
                  <a:satMod val="115000"/>
                </a:srgbClr>
              </a:gs>
              <a:gs pos="50000">
                <a:srgbClr val="33A7D7">
                  <a:shade val="67500"/>
                  <a:satMod val="115000"/>
                </a:srgbClr>
              </a:gs>
              <a:gs pos="100000">
                <a:srgbClr val="33A7D7">
                  <a:shade val="100000"/>
                  <a:satMod val="115000"/>
                </a:srgb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475655" y="11430"/>
            <a:ext cx="5832649" cy="1007016"/>
          </a:xfrm>
        </p:spPr>
        <p:txBody>
          <a:bodyPr>
            <a:normAutofit/>
          </a:bodyPr>
          <a:lstStyle/>
          <a:p>
            <a:pPr algn="l"/>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Top Positions of KJU Graduates</a:t>
            </a:r>
            <a:endParaRPr lang="hu-HU"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artalom helye 2"/>
          <p:cNvSpPr>
            <a:spLocks noGrp="1"/>
          </p:cNvSpPr>
          <p:nvPr>
            <p:ph idx="1"/>
          </p:nvPr>
        </p:nvSpPr>
        <p:spPr>
          <a:xfrm>
            <a:off x="208902" y="1340768"/>
            <a:ext cx="4579122" cy="5256584"/>
          </a:xfrm>
        </p:spPr>
        <p:txBody>
          <a:bodyPr>
            <a:noAutofit/>
          </a:bodyPr>
          <a:lstStyle/>
          <a:p>
            <a:pPr marL="0" indent="0">
              <a:buNone/>
            </a:pP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Spain</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Business Development Manager, Italian Venture </a:t>
            </a:r>
            <a:r>
              <a:rPr lang="en-US" sz="15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Hotellerie</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Spa Business Manager, </a:t>
            </a:r>
            <a:r>
              <a:rPr lang="en-US" sz="15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Meliá</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Hotels </a:t>
            </a:r>
            <a:r>
              <a:rPr lang="en-US" sz="1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International</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endParaRPr lang="hu-HU" sz="1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US" sz="1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Germany</a:t>
            </a: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Business Development Manager, Airbnb</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Team Leader, </a:t>
            </a:r>
            <a:r>
              <a:rPr lang="en-US" sz="15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Wackler</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Facility Management GmbH</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Sales Manager, Berlin Courtyard by </a:t>
            </a:r>
            <a:r>
              <a:rPr lang="en-US" sz="1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Marriott</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endParaRPr lang="hu-HU" sz="1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US" sz="1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Sweden</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Destination and Distribution Manager, </a:t>
            </a:r>
            <a:r>
              <a:rPr lang="en-US" sz="15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ArrivalGuides</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endParaRPr lang="hu-HU" sz="15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US" sz="1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UK</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FIT Customer Service Supervisor, </a:t>
            </a:r>
            <a:r>
              <a:rPr lang="en-US" sz="14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Travco</a:t>
            </a: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LLP</a:t>
            </a:r>
            <a:b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Meeting &amp; Event Sales Executive, </a:t>
            </a:r>
            <a:r>
              <a:rPr lang="en-US" sz="14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glh</a:t>
            </a: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Hotels</a:t>
            </a:r>
            <a:b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Your Service Manager, Grosvenor House, JW Marriott</a:t>
            </a:r>
            <a:b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Spa Coordinator, The House of </a:t>
            </a:r>
            <a:r>
              <a:rPr lang="en-US" sz="14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Elemis</a:t>
            </a:r>
            <a:endParaRPr lang="hu-HU" sz="1400"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hu-HU"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Ireland</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hu-HU"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Front Office service </a:t>
            </a:r>
            <a:r>
              <a:rPr lang="hu-HU" sz="14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manager</a:t>
            </a:r>
            <a:r>
              <a:rPr lang="hu-HU"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t>
            </a:r>
            <a:r>
              <a:rPr lang="hu-HU" sz="14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Conrad</a:t>
            </a:r>
            <a:r>
              <a:rPr lang="hu-HU"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Hotels &amp; </a:t>
            </a:r>
            <a:r>
              <a:rPr lang="hu-HU" sz="1400" dirty="0" err="1"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Resorts</a:t>
            </a:r>
            <a:endParaRPr lang="hu-HU" sz="14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652" y="98275"/>
            <a:ext cx="1729348" cy="920171"/>
          </a:xfrm>
          <a:prstGeom prst="rect">
            <a:avLst/>
          </a:prstGeom>
        </p:spPr>
      </p:pic>
      <p:pic>
        <p:nvPicPr>
          <p:cNvPr id="9" name="Kép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88640"/>
            <a:ext cx="667433" cy="667433"/>
          </a:xfrm>
          <a:prstGeom prst="rect">
            <a:avLst/>
          </a:prstGeom>
        </p:spPr>
      </p:pic>
      <p:sp>
        <p:nvSpPr>
          <p:cNvPr id="4" name="Téglalap 3"/>
          <p:cNvSpPr/>
          <p:nvPr/>
        </p:nvSpPr>
        <p:spPr>
          <a:xfrm>
            <a:off x="5004048" y="1340768"/>
            <a:ext cx="3835786" cy="4939814"/>
          </a:xfrm>
          <a:prstGeom prst="rect">
            <a:avLst/>
          </a:prstGeom>
        </p:spPr>
        <p:txBody>
          <a:bodyPr wrap="square">
            <a:spAutoFit/>
          </a:bodyPr>
          <a:lstStyle/>
          <a:p>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Turkey</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Payroll Administrator for Turkey, IBM Global Services</a:t>
            </a:r>
            <a:endParaRPr lang="hu-HU"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endParaRPr lang="hu-HU" sz="1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r>
              <a:rPr lang="en-US" sz="1500" b="1" dirty="0" smtClean="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UAE</a:t>
            </a: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Cluster Credit Manager, InterContinental Hotels Group</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Switzerland</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Compensation Manager Europe Region, Alcoa Europe </a:t>
            </a:r>
            <a:r>
              <a:rPr lang="en-US" sz="150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Sarl</a:t>
            </a: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Hotel Contracting Manager, AIC</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Norway</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Business Development Manager, Future Homes AS</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Meeting and Conference Coordinator, Sola Strand Hotel</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a:r>
            <a:b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Australia</a:t>
            </a:r>
            <a:br>
              <a:rPr lang="en-US" sz="1500" b="1"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Area Manager, Regus Australia</a:t>
            </a:r>
            <a:endParaRPr lang="hu-HU" sz="15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439951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odolányi János University of Applied Sciences&amp;#x0D;&amp;#x0A;&amp;quot;&quot;/&gt;&lt;property id=&quot;20307&quot; value=&quot;256&quot;/&gt;&lt;/object&gt;&lt;object type=&quot;3&quot; unique_id=&quot;10005&quot;&gt;&lt;property id=&quot;20148&quot; value=&quot;5&quot;/&gt;&lt;property id=&quot;20300&quot; value=&quot;Slide 2 - &amp;quot;About KJU&amp;quot;&quot;/&gt;&lt;property id=&quot;20307&quot; value=&quot;257&quot;/&gt;&lt;/object&gt;&lt;object type=&quot;3&quot; unique_id=&quot;10006&quot;&gt;&lt;property id=&quot;20148&quot; value=&quot;5&quot;/&gt;&lt;property id=&quot;20300&quot; value=&quot;Slide 3 - &amp;quot;About KJU&amp;quot;&quot;/&gt;&lt;property id=&quot;20307&quot; value=&quot;258&quot;/&gt;&lt;/object&gt;&lt;object type=&quot;3&quot; unique_id=&quot;10052&quot;&gt;&lt;property id=&quot;20148&quot; value=&quot;5&quot;/&gt;&lt;property id=&quot;20300&quot; value=&quot;Slide 4 - &amp;quot;International Campus Program&amp;quot;&quot;/&gt;&lt;property id=&quot;20307&quot; value=&quot;259&quot;/&gt;&lt;/object&gt;&lt;object type=&quot;3&quot; unique_id=&quot;10053&quot;&gt;&lt;property id=&quot;20148&quot; value=&quot;5&quot;/&gt;&lt;property id=&quot;20300&quot; value=&quot;Slide 5 - &amp;quot;MASTER’S IN TOURISM MANAGEMENT&amp;#x0D;&amp;#x0A;DOUBLE DEGREE PROGRAM&amp;quot;&quot;/&gt;&lt;property id=&quot;20307&quot; value=&quot;260&quot;/&gt;&lt;/object&gt;&lt;object type=&quot;3&quot; unique_id=&quot;10054&quot;&gt;&lt;property id=&quot;20148&quot; value=&quot;5&quot;/&gt;&lt;property id=&quot;20300&quot; value=&quot;Slide 6 - &amp;quot;KJU’s added value&amp;quot;&quot;/&gt;&lt;property id=&quot;20307&quot; value=&quot;261&quot;/&gt;&lt;/object&gt;&lt;object type=&quot;3&quot; unique_id=&quot;10095&quot;&gt;&lt;property id=&quot;20148&quot; value=&quot;5&quot;/&gt;&lt;property id=&quot;20300&quot; value=&quot;Slide 7 - &amp;quot;Structure of training&amp;quot;&quot;/&gt;&lt;property id=&quot;20307&quot; value=&quot;262&quot;/&gt;&lt;/object&gt;&lt;object type=&quot;3&quot; unique_id=&quot;10096&quot;&gt;&lt;property id=&quot;20148&quot; value=&quot;5&quot;/&gt;&lt;property id=&quot;20300&quot; value=&quot;Slide 8 - &amp;quot;Structure of training&amp;quot;&quot;/&gt;&lt;property id=&quot;20307&quot; value=&quot;263&quot;/&gt;&lt;/object&gt;&lt;object type=&quot;3&quot; unique_id=&quot;10097&quot;&gt;&lt;property id=&quot;20148&quot; value=&quot;5&quot;/&gt;&lt;property id=&quot;20300&quot; value=&quot;Slide 9 - &amp;quot;Structure of training&amp;quot;&quot;/&gt;&lt;property id=&quot;20307&quot; value=&quot;264&quot;/&gt;&lt;/object&gt;&lt;object type=&quot;3&quot; unique_id=&quot;10142&quot;&gt;&lt;property id=&quot;20148&quot; value=&quot;5&quot;/&gt;&lt;property id=&quot;20300&quot; value=&quot;Slide 10 - &amp;quot;Students about KJU&amp;quot;&quot;/&gt;&lt;property id=&quot;20307&quot; value=&quot;265&quot;/&gt;&lt;/object&gt;&lt;object type=&quot;3&quot; unique_id=&quot;10143&quot;&gt;&lt;property id=&quot;20148&quot; value=&quot;5&quot;/&gt;&lt;property id=&quot;20300&quot; value=&quot;Slide 11 - &amp;quot;For detailed information please &amp;quot;&quot;/&gt;&lt;property id=&quot;20307&quot; value=&quot;266&quot;/&gt;&lt;/object&gt;&lt;/object&gt;&lt;/object&gt;&lt;/database&gt;"/>
  <p:tag name="SECTOMILLISECCONVERTED"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5667</TotalTime>
  <Words>1040</Words>
  <Application>Microsoft Office PowerPoint</Application>
  <PresentationFormat>Diavetítés a képernyőre (4:3 oldalarány)</PresentationFormat>
  <Paragraphs>215</Paragraphs>
  <Slides>19</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19</vt:i4>
      </vt:variant>
    </vt:vector>
  </HeadingPairs>
  <TitlesOfParts>
    <vt:vector size="26" baseType="lpstr">
      <vt:lpstr>Arial</vt:lpstr>
      <vt:lpstr>Calibri</vt:lpstr>
      <vt:lpstr>Roboto Light</vt:lpstr>
      <vt:lpstr>Roboto Medium</vt:lpstr>
      <vt:lpstr>Tahoma</vt:lpstr>
      <vt:lpstr>Times New Roman</vt:lpstr>
      <vt:lpstr>Office-téma</vt:lpstr>
      <vt:lpstr>PowerPoint bemutató</vt:lpstr>
      <vt:lpstr>About KJU</vt:lpstr>
      <vt:lpstr>About KJU</vt:lpstr>
      <vt:lpstr>Facts and figures</vt:lpstr>
      <vt:lpstr>PowerPoint bemutató</vt:lpstr>
      <vt:lpstr>Facts about the Programs in Tourism</vt:lpstr>
      <vt:lpstr>Career Opportunities for Graduates</vt:lpstr>
      <vt:lpstr>Top Positions of KJU Graduates</vt:lpstr>
      <vt:lpstr>Top Positions of KJU Graduates</vt:lpstr>
      <vt:lpstr>MASTER’S IN TOURISM MANAGEMENT DOUBLE DEGREE PROGRAM</vt:lpstr>
      <vt:lpstr>KJU’s Added Value Tourism in Hungary</vt:lpstr>
      <vt:lpstr>KJU’s Added Value</vt:lpstr>
      <vt:lpstr>Structure of Training</vt:lpstr>
      <vt:lpstr>Structure of Training</vt:lpstr>
      <vt:lpstr>PowerPoint bemutató</vt:lpstr>
      <vt:lpstr>Students about KJU</vt:lpstr>
      <vt:lpstr>Students about KJU</vt:lpstr>
      <vt:lpstr>Students about KJU</vt:lpstr>
      <vt:lpstr>For detailed information please 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Kodolányi János University of Applied Sciences</dc:title>
  <dc:creator>Hoffman Orsolya</dc:creator>
  <cp:lastModifiedBy>Andrej Ivanyenko</cp:lastModifiedBy>
  <cp:revision>92</cp:revision>
  <dcterms:created xsi:type="dcterms:W3CDTF">2016-03-30T07:44:03Z</dcterms:created>
  <dcterms:modified xsi:type="dcterms:W3CDTF">2016-04-28T10:50:49Z</dcterms:modified>
</cp:coreProperties>
</file>